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384" r:id="rId3"/>
    <p:sldId id="385" r:id="rId4"/>
    <p:sldId id="388" r:id="rId5"/>
    <p:sldId id="389" r:id="rId6"/>
    <p:sldId id="390" r:id="rId7"/>
    <p:sldId id="387" r:id="rId8"/>
    <p:sldId id="391" r:id="rId9"/>
    <p:sldId id="392" r:id="rId10"/>
    <p:sldId id="393" r:id="rId11"/>
    <p:sldId id="394" r:id="rId12"/>
    <p:sldId id="395" r:id="rId13"/>
    <p:sldId id="400" r:id="rId14"/>
    <p:sldId id="401" r:id="rId15"/>
    <p:sldId id="402" r:id="rId16"/>
    <p:sldId id="404" r:id="rId17"/>
    <p:sldId id="405" r:id="rId18"/>
    <p:sldId id="407" r:id="rId19"/>
    <p:sldId id="408" r:id="rId20"/>
    <p:sldId id="409" r:id="rId21"/>
    <p:sldId id="406" r:id="rId22"/>
    <p:sldId id="403" r:id="rId23"/>
    <p:sldId id="258" r:id="rId24"/>
    <p:sldId id="399" r:id="rId25"/>
    <p:sldId id="396" r:id="rId26"/>
    <p:sldId id="398" r:id="rId27"/>
    <p:sldId id="416" r:id="rId28"/>
    <p:sldId id="417" r:id="rId29"/>
    <p:sldId id="418" r:id="rId30"/>
    <p:sldId id="420" r:id="rId31"/>
    <p:sldId id="421" r:id="rId32"/>
    <p:sldId id="422" r:id="rId33"/>
    <p:sldId id="423" r:id="rId34"/>
    <p:sldId id="424" r:id="rId35"/>
    <p:sldId id="425" r:id="rId36"/>
    <p:sldId id="426" r:id="rId37"/>
    <p:sldId id="427" r:id="rId38"/>
    <p:sldId id="428" r:id="rId39"/>
    <p:sldId id="429" r:id="rId40"/>
    <p:sldId id="430" r:id="rId41"/>
    <p:sldId id="431" r:id="rId42"/>
    <p:sldId id="432" r:id="rId43"/>
    <p:sldId id="433" r:id="rId44"/>
    <p:sldId id="434" r:id="rId45"/>
    <p:sldId id="435" r:id="rId46"/>
    <p:sldId id="436" r:id="rId47"/>
    <p:sldId id="437" r:id="rId48"/>
    <p:sldId id="286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53" r:id="rId63"/>
    <p:sldId id="354" r:id="rId64"/>
    <p:sldId id="355" r:id="rId65"/>
    <p:sldId id="356" r:id="rId66"/>
    <p:sldId id="357" r:id="rId67"/>
    <p:sldId id="358" r:id="rId68"/>
    <p:sldId id="365" r:id="rId69"/>
    <p:sldId id="371" r:id="rId70"/>
    <p:sldId id="372" r:id="rId71"/>
    <p:sldId id="380" r:id="rId72"/>
    <p:sldId id="414" r:id="rId73"/>
    <p:sldId id="415" r:id="rId74"/>
    <p:sldId id="438" r:id="rId75"/>
    <p:sldId id="382" r:id="rId76"/>
  </p:sldIdLst>
  <p:sldSz cx="18288000" cy="10287000"/>
  <p:notesSz cx="6858000" cy="9144000"/>
  <p:embeddedFontLst>
    <p:embeddedFont>
      <p:font typeface="Calibri" pitchFamily="34" charset="0"/>
      <p:regular r:id="rId77"/>
      <p:bold r:id="rId78"/>
      <p:italic r:id="rId79"/>
      <p:boldItalic r:id="rId80"/>
    </p:embeddedFont>
    <p:embeddedFont>
      <p:font typeface="Poppins Bold" charset="-18"/>
      <p:regular r:id="rId81"/>
    </p:embeddedFont>
    <p:embeddedFont>
      <p:font typeface="Poppins Semi-Bold" charset="-18"/>
      <p:regular r:id="rId82"/>
    </p:embeddedFont>
    <p:embeddedFont>
      <p:font typeface="Poppins Ultra-Bold" charset="-18"/>
      <p:regular r:id="rId83"/>
    </p:embeddedFont>
    <p:embeddedFont>
      <p:font typeface="Poppins Medium" charset="-18"/>
      <p:regular r:id="rId84"/>
    </p:embeddedFont>
    <p:embeddedFont>
      <p:font typeface="Canva Sans 1 Bold" charset="0"/>
      <p:regular r:id="rId85"/>
    </p:embeddedFont>
    <p:embeddedFont>
      <p:font typeface="Poppins Heavy" charset="-18"/>
      <p:regular r:id="rId8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2" autoAdjust="0"/>
    <p:restoredTop sz="94673" autoAdjust="0"/>
  </p:normalViewPr>
  <p:slideViewPr>
    <p:cSldViewPr>
      <p:cViewPr varScale="1">
        <p:scale>
          <a:sx n="55" d="100"/>
          <a:sy n="55" d="100"/>
        </p:scale>
        <p:origin x="-65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font" Target="fonts/font8.fntdata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font" Target="fonts/font3.fntdata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6.fntdata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1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4.fntdata"/><Relationship Id="rId85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7.fntdata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font" Target="fonts/font2.fntdata"/><Relationship Id="rId81" Type="http://schemas.openxmlformats.org/officeDocument/2006/relationships/font" Target="fonts/font5.fntdata"/><Relationship Id="rId86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2CB6B-21E1-4016-921D-E3C4B00C6069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FBEC0-42AD-4335-9B71-C04C3891B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7A8A9-F7EF-4B06-B6E4-8DDD7A3CEF22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4E3CE-AC1D-4C95-8A38-F8CB56D7E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9AD4E-4B3C-40EC-A40B-581CD75897BE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99555-8351-42A1-AD1F-C134F8D56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E460D-3259-4F6F-8B78-9C6D0D906808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0474F-E22F-44C8-8FB5-D391702C4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4047A-9973-4149-823E-A6C35EA19414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B122F-12F6-43A9-9E2F-D098C388C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8A129-E008-46D3-9B73-8B325ABC5C2C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08E50-633D-4343-B25A-E407A42CDA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F4372-014E-4585-BC89-114BA43C3B29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AA4A2-30D6-43E8-BE3F-F5A00A0E7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F4917-8AFE-4337-93A2-4B6E3B1AE2A1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AB992-F47A-4F28-B26F-4B1D01AB0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F04E0-4A1E-48D0-B7CB-32786EED14DE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61A4B-A248-47B3-9000-B1C507152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7C35C-A4BE-407E-9A82-AB38DDE5A2B6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2AA7D-348D-4F3F-B7D4-BD2F8F9E37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989F5-1C04-49F6-8AF6-ECFAF6BBC114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077A6-3105-41EC-95BB-4B29DAFE58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D2A4AA-2B2E-42E5-B138-BB8D8474DFF7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60CB9B-A127-4746-922E-6E9EAF21A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989013" y="1757363"/>
            <a:ext cx="6816725" cy="6816725"/>
            <a:chOff x="0" y="0"/>
            <a:chExt cx="837653" cy="837653"/>
          </a:xfrm>
        </p:grpSpPr>
        <p:sp>
          <p:nvSpPr>
            <p:cNvPr id="2086" name="Freeform 3"/>
            <p:cNvSpPr>
              <a:spLocks noChangeArrowheads="1"/>
            </p:cNvSpPr>
            <p:nvPr/>
          </p:nvSpPr>
          <p:spPr bwMode="auto">
            <a:xfrm>
              <a:off x="0" y="0"/>
              <a:ext cx="837653" cy="837653"/>
            </a:xfrm>
            <a:custGeom>
              <a:avLst/>
              <a:gdLst>
                <a:gd name="T0" fmla="*/ 0 w 837653"/>
                <a:gd name="T1" fmla="*/ 0 h 837653"/>
                <a:gd name="T2" fmla="*/ 837653 w 837653"/>
                <a:gd name="T3" fmla="*/ 837653 h 837653"/>
              </a:gdLst>
              <a:ahLst/>
              <a:cxnLst/>
              <a:rect l="T0" t="T1" r="T2" b="T3"/>
              <a:pathLst>
                <a:path w="837653" h="837653">
                  <a:moveTo>
                    <a:pt x="418826" y="0"/>
                  </a:moveTo>
                  <a:cubicBezTo>
                    <a:pt x="187515" y="0"/>
                    <a:pt x="0" y="187515"/>
                    <a:pt x="0" y="418826"/>
                  </a:cubicBezTo>
                  <a:cubicBezTo>
                    <a:pt x="0" y="650138"/>
                    <a:pt x="187515" y="837653"/>
                    <a:pt x="418826" y="837653"/>
                  </a:cubicBezTo>
                  <a:cubicBezTo>
                    <a:pt x="650138" y="837653"/>
                    <a:pt x="837653" y="650138"/>
                    <a:pt x="837653" y="418826"/>
                  </a:cubicBezTo>
                  <a:cubicBezTo>
                    <a:pt x="837653" y="187515"/>
                    <a:pt x="650138" y="0"/>
                    <a:pt x="418826" y="0"/>
                  </a:cubicBezTo>
                  <a:close/>
                </a:path>
              </a:pathLst>
            </a:custGeom>
            <a:solidFill>
              <a:srgbClr val="F5AF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87" name="TextBox 4"/>
            <p:cNvSpPr txBox="1">
              <a:spLocks noChangeArrowheads="1"/>
            </p:cNvSpPr>
            <p:nvPr/>
          </p:nvSpPr>
          <p:spPr bwMode="auto">
            <a:xfrm>
              <a:off x="78530" y="21380"/>
              <a:ext cx="680593" cy="737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sp>
        <p:nvSpPr>
          <p:cNvPr id="2051" name="Freeform 5"/>
          <p:cNvSpPr>
            <a:spLocks noChangeArrowheads="1"/>
          </p:cNvSpPr>
          <p:nvPr/>
        </p:nvSpPr>
        <p:spPr bwMode="auto">
          <a:xfrm>
            <a:off x="1287463" y="2055813"/>
            <a:ext cx="6219825" cy="6219825"/>
          </a:xfrm>
          <a:custGeom>
            <a:avLst/>
            <a:gdLst>
              <a:gd name="T0" fmla="*/ 0 w 6220398"/>
              <a:gd name="T1" fmla="*/ 0 h 6220398"/>
              <a:gd name="T2" fmla="*/ 6220398 w 6220398"/>
              <a:gd name="T3" fmla="*/ 6220398 h 6220398"/>
            </a:gdLst>
            <a:ahLst/>
            <a:cxnLst/>
            <a:rect l="T0" t="T1" r="T2" b="T3"/>
            <a:pathLst>
              <a:path w="6220398" h="6220398">
                <a:moveTo>
                  <a:pt x="0" y="0"/>
                </a:moveTo>
                <a:lnTo>
                  <a:pt x="6220398" y="0"/>
                </a:lnTo>
                <a:lnTo>
                  <a:pt x="6220398" y="6220397"/>
                </a:lnTo>
                <a:lnTo>
                  <a:pt x="0" y="622039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52" name="Freeform 6"/>
          <p:cNvSpPr>
            <a:spLocks noChangeArrowheads="1"/>
          </p:cNvSpPr>
          <p:nvPr/>
        </p:nvSpPr>
        <p:spPr bwMode="auto">
          <a:xfrm>
            <a:off x="1462088" y="2138363"/>
            <a:ext cx="6054725" cy="6054725"/>
          </a:xfrm>
          <a:custGeom>
            <a:avLst/>
            <a:gdLst>
              <a:gd name="T0" fmla="*/ 0 w 6055396"/>
              <a:gd name="T1" fmla="*/ 0 h 6055396"/>
              <a:gd name="T2" fmla="*/ 6055396 w 6055396"/>
              <a:gd name="T3" fmla="*/ 6055396 h 6055396"/>
            </a:gdLst>
            <a:ahLst/>
            <a:cxnLst/>
            <a:rect l="T0" t="T1" r="T2" b="T3"/>
            <a:pathLst>
              <a:path w="6055396" h="6055396">
                <a:moveTo>
                  <a:pt x="0" y="0"/>
                </a:moveTo>
                <a:lnTo>
                  <a:pt x="6055397" y="0"/>
                </a:lnTo>
                <a:lnTo>
                  <a:pt x="6055397" y="6055397"/>
                </a:lnTo>
                <a:lnTo>
                  <a:pt x="0" y="605539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grpSp>
        <p:nvGrpSpPr>
          <p:cNvPr id="2053" name="Group 7"/>
          <p:cNvGrpSpPr>
            <a:grpSpLocks/>
          </p:cNvGrpSpPr>
          <p:nvPr/>
        </p:nvGrpSpPr>
        <p:grpSpPr bwMode="auto">
          <a:xfrm>
            <a:off x="1519238" y="2400300"/>
            <a:ext cx="5807075" cy="5532438"/>
            <a:chOff x="0" y="0"/>
            <a:chExt cx="852913" cy="812800"/>
          </a:xfrm>
        </p:grpSpPr>
        <p:sp>
          <p:nvSpPr>
            <p:cNvPr id="2084" name="Freeform 8"/>
            <p:cNvSpPr>
              <a:spLocks noChangeArrowheads="1"/>
            </p:cNvSpPr>
            <p:nvPr/>
          </p:nvSpPr>
          <p:spPr bwMode="auto">
            <a:xfrm>
              <a:off x="0" y="0"/>
              <a:ext cx="852913" cy="812800"/>
            </a:xfrm>
            <a:custGeom>
              <a:avLst/>
              <a:gdLst>
                <a:gd name="T0" fmla="*/ 0 w 852913"/>
                <a:gd name="T1" fmla="*/ 0 h 812800"/>
                <a:gd name="T2" fmla="*/ 852913 w 852913"/>
                <a:gd name="T3" fmla="*/ 812800 h 812800"/>
              </a:gdLst>
              <a:ahLst/>
              <a:cxnLst/>
              <a:rect l="T0" t="T1" r="T2" b="T3"/>
              <a:pathLst>
                <a:path w="852913" h="812800">
                  <a:moveTo>
                    <a:pt x="426456" y="0"/>
                  </a:moveTo>
                  <a:cubicBezTo>
                    <a:pt x="190931" y="0"/>
                    <a:pt x="0" y="181951"/>
                    <a:pt x="0" y="406400"/>
                  </a:cubicBezTo>
                  <a:cubicBezTo>
                    <a:pt x="0" y="630849"/>
                    <a:pt x="190931" y="812800"/>
                    <a:pt x="426456" y="812800"/>
                  </a:cubicBezTo>
                  <a:cubicBezTo>
                    <a:pt x="661982" y="812800"/>
                    <a:pt x="852913" y="630849"/>
                    <a:pt x="852913" y="406400"/>
                  </a:cubicBezTo>
                  <a:cubicBezTo>
                    <a:pt x="852913" y="181951"/>
                    <a:pt x="661982" y="0"/>
                    <a:pt x="426456" y="0"/>
                  </a:cubicBezTo>
                  <a:close/>
                </a:path>
              </a:pathLst>
            </a:custGeom>
            <a:solidFill>
              <a:srgbClr val="FFB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85" name="TextBox 9"/>
            <p:cNvSpPr txBox="1">
              <a:spLocks noChangeArrowheads="1"/>
            </p:cNvSpPr>
            <p:nvPr/>
          </p:nvSpPr>
          <p:spPr bwMode="auto">
            <a:xfrm>
              <a:off x="79961" y="19050"/>
              <a:ext cx="692992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2054" name="Group 10"/>
          <p:cNvGrpSpPr>
            <a:grpSpLocks noChangeAspect="1"/>
          </p:cNvGrpSpPr>
          <p:nvPr/>
        </p:nvGrpSpPr>
        <p:grpSpPr bwMode="auto">
          <a:xfrm>
            <a:off x="1916113" y="2568575"/>
            <a:ext cx="5148262" cy="5149850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t="-16625" b="-16625"/>
              </a:stretch>
            </a:blipFill>
          </p:spPr>
        </p:sp>
      </p:grpSp>
      <p:sp>
        <p:nvSpPr>
          <p:cNvPr id="2055" name="Freeform 12"/>
          <p:cNvSpPr>
            <a:spLocks noChangeArrowheads="1"/>
          </p:cNvSpPr>
          <p:nvPr/>
        </p:nvSpPr>
        <p:spPr bwMode="auto">
          <a:xfrm rot="10800000">
            <a:off x="4397375" y="750888"/>
            <a:ext cx="4392613" cy="8785225"/>
          </a:xfrm>
          <a:custGeom>
            <a:avLst/>
            <a:gdLst>
              <a:gd name="T0" fmla="*/ 0 w 4392637"/>
              <a:gd name="T1" fmla="*/ 0 h 8785274"/>
              <a:gd name="T2" fmla="*/ 4392637 w 4392637"/>
              <a:gd name="T3" fmla="*/ 8785274 h 8785274"/>
            </a:gdLst>
            <a:ahLst/>
            <a:cxnLst/>
            <a:rect l="T0" t="T1" r="T2" b="T3"/>
            <a:pathLst>
              <a:path w="4392637" h="8785274">
                <a:moveTo>
                  <a:pt x="0" y="0"/>
                </a:moveTo>
                <a:lnTo>
                  <a:pt x="4392637" y="0"/>
                </a:lnTo>
                <a:lnTo>
                  <a:pt x="4392637" y="8785274"/>
                </a:lnTo>
                <a:lnTo>
                  <a:pt x="0" y="878527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grpSp>
        <p:nvGrpSpPr>
          <p:cNvPr id="2056" name="Group 14"/>
          <p:cNvGrpSpPr>
            <a:grpSpLocks/>
          </p:cNvGrpSpPr>
          <p:nvPr/>
        </p:nvGrpSpPr>
        <p:grpSpPr bwMode="auto">
          <a:xfrm>
            <a:off x="1303338" y="2352675"/>
            <a:ext cx="431800" cy="431800"/>
            <a:chOff x="0" y="0"/>
            <a:chExt cx="812800" cy="812800"/>
          </a:xfrm>
        </p:grpSpPr>
        <p:sp>
          <p:nvSpPr>
            <p:cNvPr id="2079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AF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80" name="TextBox 16"/>
            <p:cNvSpPr txBox="1">
              <a:spLocks noChangeArrowheads="1"/>
            </p:cNvSpPr>
            <p:nvPr/>
          </p:nvSpPr>
          <p:spPr bwMode="auto">
            <a:xfrm>
              <a:off x="76200" y="19050"/>
              <a:ext cx="6604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2057" name="Group 17"/>
          <p:cNvGrpSpPr>
            <a:grpSpLocks/>
          </p:cNvGrpSpPr>
          <p:nvPr/>
        </p:nvGrpSpPr>
        <p:grpSpPr bwMode="auto">
          <a:xfrm>
            <a:off x="1246188" y="7456488"/>
            <a:ext cx="431800" cy="431800"/>
            <a:chOff x="0" y="0"/>
            <a:chExt cx="812800" cy="812800"/>
          </a:xfrm>
        </p:grpSpPr>
        <p:sp>
          <p:nvSpPr>
            <p:cNvPr id="2077" name="Freeform 18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AF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78" name="TextBox 19"/>
            <p:cNvSpPr txBox="1">
              <a:spLocks noChangeArrowheads="1"/>
            </p:cNvSpPr>
            <p:nvPr/>
          </p:nvSpPr>
          <p:spPr bwMode="auto">
            <a:xfrm>
              <a:off x="76200" y="19050"/>
              <a:ext cx="6604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2058" name="Group 20"/>
          <p:cNvGrpSpPr>
            <a:grpSpLocks/>
          </p:cNvGrpSpPr>
          <p:nvPr/>
        </p:nvGrpSpPr>
        <p:grpSpPr bwMode="auto">
          <a:xfrm>
            <a:off x="103188" y="9090025"/>
            <a:ext cx="2832100" cy="2832100"/>
            <a:chOff x="0" y="0"/>
            <a:chExt cx="812800" cy="812800"/>
          </a:xfrm>
        </p:grpSpPr>
        <p:sp>
          <p:nvSpPr>
            <p:cNvPr id="2075" name="Freeform 21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733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76" name="TextBox 22"/>
            <p:cNvSpPr txBox="1">
              <a:spLocks noChangeArrowheads="1"/>
            </p:cNvSpPr>
            <p:nvPr/>
          </p:nvSpPr>
          <p:spPr bwMode="auto">
            <a:xfrm>
              <a:off x="76200" y="19050"/>
              <a:ext cx="6604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2059" name="Group 23"/>
          <p:cNvGrpSpPr>
            <a:grpSpLocks/>
          </p:cNvGrpSpPr>
          <p:nvPr/>
        </p:nvGrpSpPr>
        <p:grpSpPr bwMode="auto">
          <a:xfrm>
            <a:off x="1822450" y="434975"/>
            <a:ext cx="1187450" cy="1187450"/>
            <a:chOff x="0" y="0"/>
            <a:chExt cx="812800" cy="812800"/>
          </a:xfrm>
        </p:grpSpPr>
        <p:sp>
          <p:nvSpPr>
            <p:cNvPr id="2073" name="Freeform 24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733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74" name="TextBox 25"/>
            <p:cNvSpPr txBox="1">
              <a:spLocks noChangeArrowheads="1"/>
            </p:cNvSpPr>
            <p:nvPr/>
          </p:nvSpPr>
          <p:spPr bwMode="auto">
            <a:xfrm>
              <a:off x="76200" y="19050"/>
              <a:ext cx="6604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2060" name="Group 26"/>
          <p:cNvGrpSpPr>
            <a:grpSpLocks/>
          </p:cNvGrpSpPr>
          <p:nvPr/>
        </p:nvGrpSpPr>
        <p:grpSpPr bwMode="auto">
          <a:xfrm>
            <a:off x="7516813" y="8710613"/>
            <a:ext cx="1050925" cy="1050925"/>
            <a:chOff x="0" y="0"/>
            <a:chExt cx="812800" cy="812800"/>
          </a:xfrm>
        </p:grpSpPr>
        <p:sp>
          <p:nvSpPr>
            <p:cNvPr id="2071" name="Freeform 27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733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72" name="TextBox 28"/>
            <p:cNvSpPr txBox="1">
              <a:spLocks noChangeArrowheads="1"/>
            </p:cNvSpPr>
            <p:nvPr/>
          </p:nvSpPr>
          <p:spPr bwMode="auto">
            <a:xfrm>
              <a:off x="76200" y="19050"/>
              <a:ext cx="6604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2061" name="Group 29"/>
          <p:cNvGrpSpPr>
            <a:grpSpLocks/>
          </p:cNvGrpSpPr>
          <p:nvPr/>
        </p:nvGrpSpPr>
        <p:grpSpPr bwMode="auto">
          <a:xfrm>
            <a:off x="8042275" y="-896938"/>
            <a:ext cx="1795463" cy="1793876"/>
            <a:chOff x="0" y="0"/>
            <a:chExt cx="812800" cy="812800"/>
          </a:xfrm>
        </p:grpSpPr>
        <p:sp>
          <p:nvSpPr>
            <p:cNvPr id="2069" name="Freeform 30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70" name="TextBox 31"/>
            <p:cNvSpPr txBox="1">
              <a:spLocks noChangeArrowheads="1"/>
            </p:cNvSpPr>
            <p:nvPr/>
          </p:nvSpPr>
          <p:spPr bwMode="auto">
            <a:xfrm>
              <a:off x="76200" y="19050"/>
              <a:ext cx="6604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800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sp>
        <p:nvSpPr>
          <p:cNvPr id="2062" name="Freeform 32"/>
          <p:cNvSpPr>
            <a:spLocks noChangeArrowheads="1"/>
          </p:cNvSpPr>
          <p:nvPr/>
        </p:nvSpPr>
        <p:spPr bwMode="auto">
          <a:xfrm>
            <a:off x="16608425" y="1076325"/>
            <a:ext cx="582613" cy="582613"/>
          </a:xfrm>
          <a:custGeom>
            <a:avLst/>
            <a:gdLst>
              <a:gd name="T0" fmla="*/ 0 w 581951"/>
              <a:gd name="T1" fmla="*/ 0 h 581951"/>
              <a:gd name="T2" fmla="*/ 581951 w 581951"/>
              <a:gd name="T3" fmla="*/ 581951 h 581951"/>
            </a:gdLst>
            <a:ahLst/>
            <a:cxnLst/>
            <a:rect l="T0" t="T1" r="T2" b="T3"/>
            <a:pathLst>
              <a:path w="581951" h="581951">
                <a:moveTo>
                  <a:pt x="0" y="0"/>
                </a:moveTo>
                <a:lnTo>
                  <a:pt x="581951" y="0"/>
                </a:lnTo>
                <a:lnTo>
                  <a:pt x="581951" y="581951"/>
                </a:lnTo>
                <a:lnTo>
                  <a:pt x="0" y="581951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63" name="Freeform 33"/>
          <p:cNvSpPr>
            <a:spLocks noChangeArrowheads="1"/>
          </p:cNvSpPr>
          <p:nvPr/>
        </p:nvSpPr>
        <p:spPr bwMode="auto">
          <a:xfrm>
            <a:off x="10148888" y="5716588"/>
            <a:ext cx="9898062" cy="1116012"/>
          </a:xfrm>
          <a:custGeom>
            <a:avLst/>
            <a:gdLst>
              <a:gd name="T0" fmla="*/ 0 w 9897851"/>
              <a:gd name="T1" fmla="*/ 0 h 1115758"/>
              <a:gd name="T2" fmla="*/ 9897851 w 9897851"/>
              <a:gd name="T3" fmla="*/ 1115758 h 1115758"/>
            </a:gdLst>
            <a:ahLst/>
            <a:cxnLst/>
            <a:rect l="T0" t="T1" r="T2" b="T3"/>
            <a:pathLst>
              <a:path w="9897851" h="1115758">
                <a:moveTo>
                  <a:pt x="0" y="0"/>
                </a:moveTo>
                <a:lnTo>
                  <a:pt x="9897851" y="0"/>
                </a:lnTo>
                <a:lnTo>
                  <a:pt x="9897851" y="1115757"/>
                </a:lnTo>
                <a:lnTo>
                  <a:pt x="0" y="111575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4" name="Freeform 34"/>
          <p:cNvSpPr/>
          <p:nvPr/>
        </p:nvSpPr>
        <p:spPr>
          <a:xfrm>
            <a:off x="12291179" y="7622483"/>
            <a:ext cx="5612478" cy="2409095"/>
          </a:xfrm>
          <a:custGeom>
            <a:avLst/>
            <a:gdLst/>
            <a:ahLst/>
            <a:cxnLst/>
            <a:rect l="l" t="t" r="r" b="b"/>
            <a:pathLst>
              <a:path w="5612478" h="2409095">
                <a:moveTo>
                  <a:pt x="0" y="0"/>
                </a:moveTo>
                <a:lnTo>
                  <a:pt x="5612479" y="0"/>
                </a:lnTo>
                <a:lnTo>
                  <a:pt x="5612479" y="2409095"/>
                </a:lnTo>
                <a:lnTo>
                  <a:pt x="0" y="240909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39554" r="-39554"/>
            </a:stretch>
          </a:blipFill>
        </p:spPr>
      </p:sp>
      <p:sp>
        <p:nvSpPr>
          <p:cNvPr id="35" name="TextBox 35"/>
          <p:cNvSpPr txBox="1"/>
          <p:nvPr/>
        </p:nvSpPr>
        <p:spPr>
          <a:xfrm>
            <a:off x="9144000" y="2635250"/>
            <a:ext cx="8047038" cy="25511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r" fontAlgn="auto">
              <a:lnSpc>
                <a:spcPts val="98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199">
                <a:solidFill>
                  <a:srgbClr val="000000"/>
                </a:solidFill>
                <a:latin typeface="Poppins Bold"/>
                <a:cs typeface="+mn-cs"/>
              </a:rPr>
              <a:t>SPOTKANIE  </a:t>
            </a:r>
          </a:p>
          <a:p>
            <a:pPr algn="r" fontAlgn="auto">
              <a:lnSpc>
                <a:spcPts val="98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199">
                <a:solidFill>
                  <a:srgbClr val="000000"/>
                </a:solidFill>
                <a:latin typeface="Poppins Bold"/>
                <a:cs typeface="+mn-cs"/>
              </a:rPr>
              <a:t>Z RODZICAMI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220450" y="5948363"/>
            <a:ext cx="5989638" cy="6762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r" fontAlgn="auto">
              <a:lnSpc>
                <a:spcPts val="5147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89">
                <a:solidFill>
                  <a:srgbClr val="FFFFFF"/>
                </a:solidFill>
                <a:latin typeface="Poppins Semi-Bold"/>
                <a:cs typeface="+mn-cs"/>
              </a:rPr>
              <a:t>WOŁÓW, 16.11.2023r.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1320800" y="-979488"/>
            <a:ext cx="20929600" cy="11928476"/>
            <a:chOff x="0" y="0"/>
            <a:chExt cx="5512611" cy="3141615"/>
          </a:xfrm>
        </p:grpSpPr>
        <p:sp>
          <p:nvSpPr>
            <p:cNvPr id="89092" name="Freeform 3"/>
            <p:cNvSpPr>
              <a:spLocks noChangeArrowheads="1"/>
            </p:cNvSpPr>
            <p:nvPr/>
          </p:nvSpPr>
          <p:spPr bwMode="auto">
            <a:xfrm>
              <a:off x="0" y="0"/>
              <a:ext cx="5512611" cy="3141615"/>
            </a:xfrm>
            <a:custGeom>
              <a:avLst/>
              <a:gdLst>
                <a:gd name="T0" fmla="*/ 0 w 5512611"/>
                <a:gd name="T1" fmla="*/ 0 h 3141615"/>
                <a:gd name="T2" fmla="*/ 5512611 w 5512611"/>
                <a:gd name="T3" fmla="*/ 3141615 h 3141615"/>
              </a:gdLst>
              <a:ahLst/>
              <a:cxnLst/>
              <a:rect l="T0" t="T1" r="T2" b="T3"/>
              <a:pathLst>
                <a:path w="5512611" h="3141615">
                  <a:moveTo>
                    <a:pt x="0" y="0"/>
                  </a:moveTo>
                  <a:lnTo>
                    <a:pt x="5512611" y="0"/>
                  </a:lnTo>
                  <a:lnTo>
                    <a:pt x="5512611" y="3141615"/>
                  </a:lnTo>
                  <a:lnTo>
                    <a:pt x="0" y="3141615"/>
                  </a:lnTo>
                  <a:close/>
                </a:path>
              </a:pathLst>
            </a:custGeom>
            <a:solidFill>
              <a:srgbClr val="D6801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 sz="2000"/>
            </a:p>
          </p:txBody>
        </p:sp>
        <p:sp>
          <p:nvSpPr>
            <p:cNvPr id="89093" name="TextBox 4"/>
            <p:cNvSpPr txBox="1">
              <a:spLocks noChangeArrowheads="1"/>
            </p:cNvSpPr>
            <p:nvPr/>
          </p:nvSpPr>
          <p:spPr bwMode="auto">
            <a:xfrm>
              <a:off x="0" y="-38100"/>
              <a:ext cx="5512611" cy="3179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 sz="2000">
                <a:latin typeface="Calibri" pitchFamily="34" charset="0"/>
              </a:endParaRPr>
            </a:p>
          </p:txBody>
        </p:sp>
      </p:grpSp>
      <p:sp>
        <p:nvSpPr>
          <p:cNvPr id="89091" name="Freeform 5"/>
          <p:cNvSpPr>
            <a:spLocks noChangeArrowheads="1"/>
          </p:cNvSpPr>
          <p:nvPr/>
        </p:nvSpPr>
        <p:spPr bwMode="auto">
          <a:xfrm>
            <a:off x="3571836" y="185738"/>
            <a:ext cx="10858576" cy="9915525"/>
          </a:xfrm>
          <a:custGeom>
            <a:avLst/>
            <a:gdLst>
              <a:gd name="T0" fmla="*/ 0 w 9419032"/>
              <a:gd name="T1" fmla="*/ 0 h 9914004"/>
              <a:gd name="T2" fmla="*/ 9419032 w 9419032"/>
              <a:gd name="T3" fmla="*/ 9914004 h 9914004"/>
            </a:gdLst>
            <a:ahLst/>
            <a:cxnLst/>
            <a:rect l="T0" t="T1" r="T2" b="T3"/>
            <a:pathLst>
              <a:path w="9419032" h="9914004">
                <a:moveTo>
                  <a:pt x="0" y="0"/>
                </a:moveTo>
                <a:lnTo>
                  <a:pt x="9419032" y="0"/>
                </a:lnTo>
                <a:lnTo>
                  <a:pt x="9419032" y="9914004"/>
                </a:lnTo>
                <a:lnTo>
                  <a:pt x="0" y="991400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89013" y="1757363"/>
            <a:ext cx="6816725" cy="6816725"/>
            <a:chOff x="0" y="0"/>
            <a:chExt cx="837653" cy="837653"/>
          </a:xfrm>
        </p:grpSpPr>
        <p:sp>
          <p:nvSpPr>
            <p:cNvPr id="3109" name="Freeform 3"/>
            <p:cNvSpPr>
              <a:spLocks noChangeArrowheads="1"/>
            </p:cNvSpPr>
            <p:nvPr/>
          </p:nvSpPr>
          <p:spPr bwMode="auto">
            <a:xfrm>
              <a:off x="0" y="0"/>
              <a:ext cx="837653" cy="837653"/>
            </a:xfrm>
            <a:custGeom>
              <a:avLst/>
              <a:gdLst>
                <a:gd name="T0" fmla="*/ 0 w 837653"/>
                <a:gd name="T1" fmla="*/ 0 h 837653"/>
                <a:gd name="T2" fmla="*/ 837653 w 837653"/>
                <a:gd name="T3" fmla="*/ 837653 h 837653"/>
              </a:gdLst>
              <a:ahLst/>
              <a:cxnLst/>
              <a:rect l="T0" t="T1" r="T2" b="T3"/>
              <a:pathLst>
                <a:path w="837653" h="837653">
                  <a:moveTo>
                    <a:pt x="418826" y="0"/>
                  </a:moveTo>
                  <a:cubicBezTo>
                    <a:pt x="187515" y="0"/>
                    <a:pt x="0" y="187515"/>
                    <a:pt x="0" y="418826"/>
                  </a:cubicBezTo>
                  <a:cubicBezTo>
                    <a:pt x="0" y="650138"/>
                    <a:pt x="187515" y="837653"/>
                    <a:pt x="418826" y="837653"/>
                  </a:cubicBezTo>
                  <a:cubicBezTo>
                    <a:pt x="650138" y="837653"/>
                    <a:pt x="837653" y="650138"/>
                    <a:pt x="837653" y="418826"/>
                  </a:cubicBezTo>
                  <a:cubicBezTo>
                    <a:pt x="837653" y="187515"/>
                    <a:pt x="650138" y="0"/>
                    <a:pt x="418826" y="0"/>
                  </a:cubicBezTo>
                  <a:close/>
                </a:path>
              </a:pathLst>
            </a:custGeom>
            <a:solidFill>
              <a:srgbClr val="F5AF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110" name="TextBox 4"/>
            <p:cNvSpPr txBox="1">
              <a:spLocks noChangeArrowheads="1"/>
            </p:cNvSpPr>
            <p:nvPr/>
          </p:nvSpPr>
          <p:spPr bwMode="auto">
            <a:xfrm>
              <a:off x="78530" y="21380"/>
              <a:ext cx="680593" cy="737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sp>
        <p:nvSpPr>
          <p:cNvPr id="3075" name="Freeform 5"/>
          <p:cNvSpPr>
            <a:spLocks noChangeArrowheads="1"/>
          </p:cNvSpPr>
          <p:nvPr/>
        </p:nvSpPr>
        <p:spPr bwMode="auto">
          <a:xfrm>
            <a:off x="1287463" y="2055813"/>
            <a:ext cx="6219825" cy="6219825"/>
          </a:xfrm>
          <a:custGeom>
            <a:avLst/>
            <a:gdLst>
              <a:gd name="T0" fmla="*/ 0 w 6220398"/>
              <a:gd name="T1" fmla="*/ 0 h 6220398"/>
              <a:gd name="T2" fmla="*/ 6220398 w 6220398"/>
              <a:gd name="T3" fmla="*/ 6220398 h 6220398"/>
            </a:gdLst>
            <a:ahLst/>
            <a:cxnLst/>
            <a:rect l="T0" t="T1" r="T2" b="T3"/>
            <a:pathLst>
              <a:path w="6220398" h="6220398">
                <a:moveTo>
                  <a:pt x="0" y="0"/>
                </a:moveTo>
                <a:lnTo>
                  <a:pt x="6220398" y="0"/>
                </a:lnTo>
                <a:lnTo>
                  <a:pt x="6220398" y="6220397"/>
                </a:lnTo>
                <a:lnTo>
                  <a:pt x="0" y="622039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76" name="Freeform 6"/>
          <p:cNvSpPr>
            <a:spLocks noChangeArrowheads="1"/>
          </p:cNvSpPr>
          <p:nvPr/>
        </p:nvSpPr>
        <p:spPr bwMode="auto">
          <a:xfrm>
            <a:off x="1462088" y="2138363"/>
            <a:ext cx="6054725" cy="6054725"/>
          </a:xfrm>
          <a:custGeom>
            <a:avLst/>
            <a:gdLst>
              <a:gd name="T0" fmla="*/ 0 w 6055396"/>
              <a:gd name="T1" fmla="*/ 0 h 6055396"/>
              <a:gd name="T2" fmla="*/ 6055396 w 6055396"/>
              <a:gd name="T3" fmla="*/ 6055396 h 6055396"/>
            </a:gdLst>
            <a:ahLst/>
            <a:cxnLst/>
            <a:rect l="T0" t="T1" r="T2" b="T3"/>
            <a:pathLst>
              <a:path w="6055396" h="6055396">
                <a:moveTo>
                  <a:pt x="0" y="0"/>
                </a:moveTo>
                <a:lnTo>
                  <a:pt x="6055397" y="0"/>
                </a:lnTo>
                <a:lnTo>
                  <a:pt x="6055397" y="6055397"/>
                </a:lnTo>
                <a:lnTo>
                  <a:pt x="0" y="605539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519238" y="2400300"/>
            <a:ext cx="5807075" cy="5532438"/>
            <a:chOff x="0" y="0"/>
            <a:chExt cx="852913" cy="812800"/>
          </a:xfrm>
        </p:grpSpPr>
        <p:sp>
          <p:nvSpPr>
            <p:cNvPr id="3107" name="Freeform 8"/>
            <p:cNvSpPr>
              <a:spLocks noChangeArrowheads="1"/>
            </p:cNvSpPr>
            <p:nvPr/>
          </p:nvSpPr>
          <p:spPr bwMode="auto">
            <a:xfrm>
              <a:off x="0" y="0"/>
              <a:ext cx="852913" cy="812800"/>
            </a:xfrm>
            <a:custGeom>
              <a:avLst/>
              <a:gdLst>
                <a:gd name="T0" fmla="*/ 0 w 852913"/>
                <a:gd name="T1" fmla="*/ 0 h 812800"/>
                <a:gd name="T2" fmla="*/ 852913 w 852913"/>
                <a:gd name="T3" fmla="*/ 812800 h 812800"/>
              </a:gdLst>
              <a:ahLst/>
              <a:cxnLst/>
              <a:rect l="T0" t="T1" r="T2" b="T3"/>
              <a:pathLst>
                <a:path w="852913" h="812800">
                  <a:moveTo>
                    <a:pt x="426456" y="0"/>
                  </a:moveTo>
                  <a:cubicBezTo>
                    <a:pt x="190931" y="0"/>
                    <a:pt x="0" y="181951"/>
                    <a:pt x="0" y="406400"/>
                  </a:cubicBezTo>
                  <a:cubicBezTo>
                    <a:pt x="0" y="630849"/>
                    <a:pt x="190931" y="812800"/>
                    <a:pt x="426456" y="812800"/>
                  </a:cubicBezTo>
                  <a:cubicBezTo>
                    <a:pt x="661982" y="812800"/>
                    <a:pt x="852913" y="630849"/>
                    <a:pt x="852913" y="406400"/>
                  </a:cubicBezTo>
                  <a:cubicBezTo>
                    <a:pt x="852913" y="181951"/>
                    <a:pt x="661982" y="0"/>
                    <a:pt x="426456" y="0"/>
                  </a:cubicBezTo>
                  <a:close/>
                </a:path>
              </a:pathLst>
            </a:custGeom>
            <a:solidFill>
              <a:srgbClr val="FFB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108" name="TextBox 9"/>
            <p:cNvSpPr txBox="1">
              <a:spLocks noChangeArrowheads="1"/>
            </p:cNvSpPr>
            <p:nvPr/>
          </p:nvSpPr>
          <p:spPr bwMode="auto">
            <a:xfrm>
              <a:off x="79961" y="19050"/>
              <a:ext cx="692992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4" name="Group 10"/>
          <p:cNvGrpSpPr>
            <a:grpSpLocks noChangeAspect="1"/>
          </p:cNvGrpSpPr>
          <p:nvPr/>
        </p:nvGrpSpPr>
        <p:grpSpPr bwMode="auto">
          <a:xfrm>
            <a:off x="1916113" y="2568575"/>
            <a:ext cx="5148262" cy="5149850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t="-16625" b="-16625"/>
              </a:stretch>
            </a:blipFill>
          </p:spPr>
        </p:sp>
      </p:grpSp>
      <p:sp>
        <p:nvSpPr>
          <p:cNvPr id="3079" name="Freeform 12"/>
          <p:cNvSpPr>
            <a:spLocks noChangeArrowheads="1"/>
          </p:cNvSpPr>
          <p:nvPr/>
        </p:nvSpPr>
        <p:spPr bwMode="auto">
          <a:xfrm rot="10800000">
            <a:off x="4397375" y="750888"/>
            <a:ext cx="4392613" cy="8785225"/>
          </a:xfrm>
          <a:custGeom>
            <a:avLst/>
            <a:gdLst>
              <a:gd name="T0" fmla="*/ 0 w 4392637"/>
              <a:gd name="T1" fmla="*/ 0 h 8785274"/>
              <a:gd name="T2" fmla="*/ 4392637 w 4392637"/>
              <a:gd name="T3" fmla="*/ 8785274 h 8785274"/>
            </a:gdLst>
            <a:ahLst/>
            <a:cxnLst/>
            <a:rect l="T0" t="T1" r="T2" b="T3"/>
            <a:pathLst>
              <a:path w="4392637" h="8785274">
                <a:moveTo>
                  <a:pt x="0" y="0"/>
                </a:moveTo>
                <a:lnTo>
                  <a:pt x="4392637" y="0"/>
                </a:lnTo>
                <a:lnTo>
                  <a:pt x="4392637" y="8785274"/>
                </a:lnTo>
                <a:lnTo>
                  <a:pt x="0" y="878527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1303338" y="2352675"/>
            <a:ext cx="431800" cy="431800"/>
            <a:chOff x="0" y="0"/>
            <a:chExt cx="812800" cy="812800"/>
          </a:xfrm>
        </p:grpSpPr>
        <p:sp>
          <p:nvSpPr>
            <p:cNvPr id="3102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AF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103" name="TextBox 16"/>
            <p:cNvSpPr txBox="1">
              <a:spLocks noChangeArrowheads="1"/>
            </p:cNvSpPr>
            <p:nvPr/>
          </p:nvSpPr>
          <p:spPr bwMode="auto">
            <a:xfrm>
              <a:off x="76200" y="19050"/>
              <a:ext cx="6604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1246188" y="7456488"/>
            <a:ext cx="431800" cy="431800"/>
            <a:chOff x="0" y="0"/>
            <a:chExt cx="812800" cy="812800"/>
          </a:xfrm>
        </p:grpSpPr>
        <p:sp>
          <p:nvSpPr>
            <p:cNvPr id="3100" name="Freeform 18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AF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101" name="TextBox 19"/>
            <p:cNvSpPr txBox="1">
              <a:spLocks noChangeArrowheads="1"/>
            </p:cNvSpPr>
            <p:nvPr/>
          </p:nvSpPr>
          <p:spPr bwMode="auto">
            <a:xfrm>
              <a:off x="76200" y="19050"/>
              <a:ext cx="6604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103188" y="9090025"/>
            <a:ext cx="2832100" cy="2832100"/>
            <a:chOff x="0" y="0"/>
            <a:chExt cx="812800" cy="812800"/>
          </a:xfrm>
        </p:grpSpPr>
        <p:sp>
          <p:nvSpPr>
            <p:cNvPr id="3098" name="Freeform 21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733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099" name="TextBox 22"/>
            <p:cNvSpPr txBox="1">
              <a:spLocks noChangeArrowheads="1"/>
            </p:cNvSpPr>
            <p:nvPr/>
          </p:nvSpPr>
          <p:spPr bwMode="auto">
            <a:xfrm>
              <a:off x="76200" y="19050"/>
              <a:ext cx="6604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1822450" y="434975"/>
            <a:ext cx="1187450" cy="1187450"/>
            <a:chOff x="0" y="0"/>
            <a:chExt cx="812800" cy="812800"/>
          </a:xfrm>
        </p:grpSpPr>
        <p:sp>
          <p:nvSpPr>
            <p:cNvPr id="3096" name="Freeform 24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733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097" name="TextBox 25"/>
            <p:cNvSpPr txBox="1">
              <a:spLocks noChangeArrowheads="1"/>
            </p:cNvSpPr>
            <p:nvPr/>
          </p:nvSpPr>
          <p:spPr bwMode="auto">
            <a:xfrm>
              <a:off x="76200" y="19050"/>
              <a:ext cx="6604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7516813" y="8710613"/>
            <a:ext cx="1050925" cy="1050925"/>
            <a:chOff x="0" y="0"/>
            <a:chExt cx="812800" cy="812800"/>
          </a:xfrm>
        </p:grpSpPr>
        <p:sp>
          <p:nvSpPr>
            <p:cNvPr id="3094" name="Freeform 27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733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095" name="TextBox 28"/>
            <p:cNvSpPr txBox="1">
              <a:spLocks noChangeArrowheads="1"/>
            </p:cNvSpPr>
            <p:nvPr/>
          </p:nvSpPr>
          <p:spPr bwMode="auto">
            <a:xfrm>
              <a:off x="76200" y="19050"/>
              <a:ext cx="6604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8042275" y="-896938"/>
            <a:ext cx="1795463" cy="1793876"/>
            <a:chOff x="0" y="0"/>
            <a:chExt cx="812800" cy="812800"/>
          </a:xfrm>
        </p:grpSpPr>
        <p:sp>
          <p:nvSpPr>
            <p:cNvPr id="3092" name="Freeform 30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093" name="TextBox 31"/>
            <p:cNvSpPr txBox="1">
              <a:spLocks noChangeArrowheads="1"/>
            </p:cNvSpPr>
            <p:nvPr/>
          </p:nvSpPr>
          <p:spPr bwMode="auto">
            <a:xfrm>
              <a:off x="76200" y="19050"/>
              <a:ext cx="6604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800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sp>
        <p:nvSpPr>
          <p:cNvPr id="3086" name="Freeform 32"/>
          <p:cNvSpPr>
            <a:spLocks noChangeArrowheads="1"/>
          </p:cNvSpPr>
          <p:nvPr/>
        </p:nvSpPr>
        <p:spPr bwMode="auto">
          <a:xfrm>
            <a:off x="10148888" y="5716588"/>
            <a:ext cx="9898062" cy="1116012"/>
          </a:xfrm>
          <a:custGeom>
            <a:avLst/>
            <a:gdLst>
              <a:gd name="T0" fmla="*/ 0 w 9897851"/>
              <a:gd name="T1" fmla="*/ 0 h 1115758"/>
              <a:gd name="T2" fmla="*/ 9897851 w 9897851"/>
              <a:gd name="T3" fmla="*/ 1115758 h 1115758"/>
            </a:gdLst>
            <a:ahLst/>
            <a:cxnLst/>
            <a:rect l="T0" t="T1" r="T2" b="T3"/>
            <a:pathLst>
              <a:path w="9897851" h="1115758">
                <a:moveTo>
                  <a:pt x="0" y="0"/>
                </a:moveTo>
                <a:lnTo>
                  <a:pt x="9897851" y="0"/>
                </a:lnTo>
                <a:lnTo>
                  <a:pt x="9897851" y="1115757"/>
                </a:lnTo>
                <a:lnTo>
                  <a:pt x="0" y="111575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3" name="Freeform 33"/>
          <p:cNvSpPr/>
          <p:nvPr/>
        </p:nvSpPr>
        <p:spPr>
          <a:xfrm>
            <a:off x="12291179" y="7622483"/>
            <a:ext cx="5612478" cy="2409095"/>
          </a:xfrm>
          <a:custGeom>
            <a:avLst/>
            <a:gdLst/>
            <a:ahLst/>
            <a:cxnLst/>
            <a:rect l="l" t="t" r="r" b="b"/>
            <a:pathLst>
              <a:path w="5612478" h="2409095">
                <a:moveTo>
                  <a:pt x="0" y="0"/>
                </a:moveTo>
                <a:lnTo>
                  <a:pt x="5612479" y="0"/>
                </a:lnTo>
                <a:lnTo>
                  <a:pt x="5612479" y="2409095"/>
                </a:lnTo>
                <a:lnTo>
                  <a:pt x="0" y="24090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9554" r="-39554"/>
            </a:stretch>
          </a:blipFill>
        </p:spPr>
      </p:sp>
      <p:sp>
        <p:nvSpPr>
          <p:cNvPr id="34" name="TextBox 34"/>
          <p:cNvSpPr txBox="1"/>
          <p:nvPr/>
        </p:nvSpPr>
        <p:spPr>
          <a:xfrm>
            <a:off x="9575800" y="1458913"/>
            <a:ext cx="8047038" cy="36195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just" fontAlgn="auto">
              <a:lnSpc>
                <a:spcPts val="935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799">
                <a:solidFill>
                  <a:srgbClr val="000000"/>
                </a:solidFill>
                <a:latin typeface="Poppins Bold"/>
                <a:cs typeface="+mn-cs"/>
              </a:rPr>
              <a:t>Proces dydaktyczno– wychowawczy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1220450" y="5948363"/>
            <a:ext cx="5989638" cy="6762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r" fontAlgn="auto">
              <a:lnSpc>
                <a:spcPts val="5147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89">
                <a:solidFill>
                  <a:srgbClr val="FFFFFF"/>
                </a:solidFill>
                <a:latin typeface="Poppins Semi-Bold"/>
                <a:cs typeface="+mn-cs"/>
              </a:rPr>
              <a:t>WOŁÓW, 16.11.2023r.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Freeform 2"/>
          <p:cNvSpPr>
            <a:spLocks noChangeArrowheads="1"/>
          </p:cNvSpPr>
          <p:nvPr/>
        </p:nvSpPr>
        <p:spPr bwMode="auto">
          <a:xfrm>
            <a:off x="11214100" y="-465138"/>
            <a:ext cx="11717338" cy="11718926"/>
          </a:xfrm>
          <a:custGeom>
            <a:avLst/>
            <a:gdLst>
              <a:gd name="T0" fmla="*/ 0 w 11718284"/>
              <a:gd name="T1" fmla="*/ 0 h 11718284"/>
              <a:gd name="T2" fmla="*/ 11718284 w 11718284"/>
              <a:gd name="T3" fmla="*/ 11718284 h 11718284"/>
            </a:gdLst>
            <a:ahLst/>
            <a:cxnLst/>
            <a:rect l="T0" t="T1" r="T2" b="T3"/>
            <a:pathLst>
              <a:path w="11718284" h="11718284">
                <a:moveTo>
                  <a:pt x="0" y="0"/>
                </a:moveTo>
                <a:lnTo>
                  <a:pt x="11718284" y="0"/>
                </a:lnTo>
                <a:lnTo>
                  <a:pt x="11718284" y="11718284"/>
                </a:lnTo>
                <a:lnTo>
                  <a:pt x="0" y="1171828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91139" name="Freeform 3"/>
          <p:cNvSpPr>
            <a:spLocks noChangeArrowheads="1"/>
          </p:cNvSpPr>
          <p:nvPr/>
        </p:nvSpPr>
        <p:spPr bwMode="auto">
          <a:xfrm>
            <a:off x="11214100" y="366713"/>
            <a:ext cx="1004888" cy="1004887"/>
          </a:xfrm>
          <a:custGeom>
            <a:avLst/>
            <a:gdLst>
              <a:gd name="T0" fmla="*/ 0 w 1004905"/>
              <a:gd name="T1" fmla="*/ 0 h 1004905"/>
              <a:gd name="T2" fmla="*/ 1004905 w 1004905"/>
              <a:gd name="T3" fmla="*/ 1004905 h 1004905"/>
            </a:gdLst>
            <a:ahLst/>
            <a:cxnLst/>
            <a:rect l="T0" t="T1" r="T2" b="T3"/>
            <a:pathLst>
              <a:path w="1004905" h="1004905">
                <a:moveTo>
                  <a:pt x="0" y="0"/>
                </a:moveTo>
                <a:lnTo>
                  <a:pt x="1004906" y="0"/>
                </a:lnTo>
                <a:lnTo>
                  <a:pt x="1004906" y="1004905"/>
                </a:lnTo>
                <a:lnTo>
                  <a:pt x="0" y="100490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91140" name="Freeform 4"/>
          <p:cNvSpPr>
            <a:spLocks noChangeArrowheads="1"/>
          </p:cNvSpPr>
          <p:nvPr/>
        </p:nvSpPr>
        <p:spPr bwMode="auto">
          <a:xfrm>
            <a:off x="1028700" y="668338"/>
            <a:ext cx="7607300" cy="7607300"/>
          </a:xfrm>
          <a:custGeom>
            <a:avLst/>
            <a:gdLst>
              <a:gd name="T0" fmla="*/ 0 w 7607339"/>
              <a:gd name="T1" fmla="*/ 0 h 7607339"/>
              <a:gd name="T2" fmla="*/ 7607339 w 7607339"/>
              <a:gd name="T3" fmla="*/ 7607339 h 7607339"/>
            </a:gdLst>
            <a:ahLst/>
            <a:cxnLst/>
            <a:rect l="T0" t="T1" r="T2" b="T3"/>
            <a:pathLst>
              <a:path w="7607339" h="7607339">
                <a:moveTo>
                  <a:pt x="0" y="0"/>
                </a:moveTo>
                <a:lnTo>
                  <a:pt x="7607339" y="0"/>
                </a:lnTo>
                <a:lnTo>
                  <a:pt x="7607339" y="7607339"/>
                </a:lnTo>
                <a:lnTo>
                  <a:pt x="0" y="7607339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Freeform 2"/>
          <p:cNvSpPr>
            <a:spLocks noChangeArrowheads="1"/>
          </p:cNvSpPr>
          <p:nvPr/>
        </p:nvSpPr>
        <p:spPr bwMode="auto">
          <a:xfrm>
            <a:off x="13355638" y="-8423275"/>
            <a:ext cx="11718925" cy="11717338"/>
          </a:xfrm>
          <a:custGeom>
            <a:avLst/>
            <a:gdLst>
              <a:gd name="T0" fmla="*/ 0 w 11718284"/>
              <a:gd name="T1" fmla="*/ 0 h 11718284"/>
              <a:gd name="T2" fmla="*/ 11718284 w 11718284"/>
              <a:gd name="T3" fmla="*/ 11718284 h 11718284"/>
            </a:gdLst>
            <a:ahLst/>
            <a:cxnLst/>
            <a:rect l="T0" t="T1" r="T2" b="T3"/>
            <a:pathLst>
              <a:path w="11718284" h="11718284">
                <a:moveTo>
                  <a:pt x="0" y="0"/>
                </a:moveTo>
                <a:lnTo>
                  <a:pt x="11718284" y="0"/>
                </a:lnTo>
                <a:lnTo>
                  <a:pt x="11718284" y="11718284"/>
                </a:lnTo>
                <a:lnTo>
                  <a:pt x="0" y="1171828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92163" name="Freeform 3"/>
          <p:cNvSpPr>
            <a:spLocks noChangeArrowheads="1"/>
          </p:cNvSpPr>
          <p:nvPr/>
        </p:nvSpPr>
        <p:spPr bwMode="auto">
          <a:xfrm>
            <a:off x="11214100" y="366713"/>
            <a:ext cx="1004888" cy="1004887"/>
          </a:xfrm>
          <a:custGeom>
            <a:avLst/>
            <a:gdLst>
              <a:gd name="T0" fmla="*/ 0 w 1004905"/>
              <a:gd name="T1" fmla="*/ 0 h 1004905"/>
              <a:gd name="T2" fmla="*/ 1004905 w 1004905"/>
              <a:gd name="T3" fmla="*/ 1004905 h 1004905"/>
            </a:gdLst>
            <a:ahLst/>
            <a:cxnLst/>
            <a:rect l="T0" t="T1" r="T2" b="T3"/>
            <a:pathLst>
              <a:path w="1004905" h="1004905">
                <a:moveTo>
                  <a:pt x="0" y="0"/>
                </a:moveTo>
                <a:lnTo>
                  <a:pt x="1004906" y="0"/>
                </a:lnTo>
                <a:lnTo>
                  <a:pt x="1004906" y="1004905"/>
                </a:lnTo>
                <a:lnTo>
                  <a:pt x="0" y="100490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92164" name="TextBox 4"/>
          <p:cNvSpPr txBox="1">
            <a:spLocks noChangeArrowheads="1"/>
          </p:cNvSpPr>
          <p:nvPr/>
        </p:nvSpPr>
        <p:spPr bwMode="auto">
          <a:xfrm>
            <a:off x="1028700" y="1285875"/>
            <a:ext cx="15975013" cy="801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D6801C"/>
                </a:solidFill>
                <a:latin typeface="Poppins Bold" charset="-18"/>
              </a:rPr>
              <a:t>W tym roku pobiliśmy nasz szkolny rekord.</a:t>
            </a:r>
          </a:p>
          <a:p>
            <a:pPr>
              <a:lnSpc>
                <a:spcPts val="4200"/>
              </a:lnSpc>
            </a:pPr>
            <a:r>
              <a:rPr lang="en-US" sz="3000">
                <a:solidFill>
                  <a:srgbClr val="D6801C"/>
                </a:solidFill>
                <a:latin typeface="Poppins Bold" charset="-18"/>
              </a:rPr>
              <a:t> </a:t>
            </a:r>
          </a:p>
          <a:p>
            <a:pPr>
              <a:lnSpc>
                <a:spcPts val="4200"/>
              </a:lnSpc>
            </a:pPr>
            <a:r>
              <a:rPr lang="en-US" sz="3000">
                <a:solidFill>
                  <a:srgbClr val="D6801C"/>
                </a:solidFill>
                <a:latin typeface="Poppins Bold" charset="-18"/>
              </a:rPr>
              <a:t>Do egzaminu C1 (dawniej 'CAE'), przygotowywanego przez Cambridge English, który miał miejsce na początku czerwca we wrocławskiej siedzibie British Council, podeszło aż 12 naszych uczniów. </a:t>
            </a:r>
          </a:p>
          <a:p>
            <a:pPr>
              <a:lnSpc>
                <a:spcPts val="4200"/>
              </a:lnSpc>
            </a:pPr>
            <a:endParaRPr lang="pl-PL">
              <a:latin typeface="Calibri" pitchFamily="34" charset="0"/>
            </a:endParaRPr>
          </a:p>
          <a:p>
            <a:pPr>
              <a:lnSpc>
                <a:spcPts val="4200"/>
              </a:lnSpc>
            </a:pPr>
            <a:r>
              <a:rPr lang="en-US" sz="3000">
                <a:solidFill>
                  <a:srgbClr val="D6801C"/>
                </a:solidFill>
                <a:latin typeface="Poppins Bold" charset="-18"/>
              </a:rPr>
              <a:t>Egzamin ten to sprawdzian biegłej znajomości języka. </a:t>
            </a:r>
          </a:p>
          <a:p>
            <a:pPr>
              <a:lnSpc>
                <a:spcPts val="4200"/>
              </a:lnSpc>
            </a:pPr>
            <a:r>
              <a:rPr lang="en-US" sz="3000">
                <a:solidFill>
                  <a:srgbClr val="D6801C"/>
                </a:solidFill>
                <a:latin typeface="Poppins Bold" charset="-18"/>
              </a:rPr>
              <a:t>Poziomy C1 i C2 to poziomy najwyższe (niżej są poziomy A i B) a 'prześwietlenie' zdających na tym poziomie to nic innego jak trwający łącznie około 6 godzin językowy maraton. </a:t>
            </a:r>
          </a:p>
          <a:p>
            <a:pPr>
              <a:lnSpc>
                <a:spcPts val="4200"/>
              </a:lnSpc>
            </a:pPr>
            <a:endParaRPr lang="pl-PL">
              <a:latin typeface="Calibri" pitchFamily="34" charset="0"/>
            </a:endParaRPr>
          </a:p>
          <a:p>
            <a:pPr>
              <a:lnSpc>
                <a:spcPts val="4200"/>
              </a:lnSpc>
            </a:pPr>
            <a:r>
              <a:rPr lang="en-US" sz="3000">
                <a:solidFill>
                  <a:srgbClr val="D6801C"/>
                </a:solidFill>
                <a:latin typeface="Poppins Bold" charset="-18"/>
              </a:rPr>
              <a:t>Wszyscy otrzymają certyfikaty a kilku z nich nawet na najwyższym poziomie, czyli C2!</a:t>
            </a:r>
          </a:p>
          <a:p>
            <a:pPr>
              <a:lnSpc>
                <a:spcPts val="4200"/>
              </a:lnSpc>
            </a:pPr>
            <a:r>
              <a:rPr lang="en-US" sz="3000">
                <a:solidFill>
                  <a:srgbClr val="D6801C"/>
                </a:solidFill>
                <a:latin typeface="Poppins Bold" charset="-18"/>
              </a:rPr>
              <a:t> Uzyskane kwalifikacje uznawane są przez wiele renomowanych uczelni oraz firm. </a:t>
            </a:r>
          </a:p>
          <a:p>
            <a:pPr>
              <a:lnSpc>
                <a:spcPts val="4200"/>
              </a:lnSpc>
            </a:pPr>
            <a:endParaRPr lang="pl-PL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Freeform 2"/>
          <p:cNvSpPr>
            <a:spLocks noChangeArrowheads="1"/>
          </p:cNvSpPr>
          <p:nvPr/>
        </p:nvSpPr>
        <p:spPr bwMode="auto">
          <a:xfrm>
            <a:off x="11214100" y="-465138"/>
            <a:ext cx="11717338" cy="11718926"/>
          </a:xfrm>
          <a:custGeom>
            <a:avLst/>
            <a:gdLst>
              <a:gd name="T0" fmla="*/ 0 w 11718284"/>
              <a:gd name="T1" fmla="*/ 0 h 11718284"/>
              <a:gd name="T2" fmla="*/ 11718284 w 11718284"/>
              <a:gd name="T3" fmla="*/ 11718284 h 11718284"/>
            </a:gdLst>
            <a:ahLst/>
            <a:cxnLst/>
            <a:rect l="T0" t="T1" r="T2" b="T3"/>
            <a:pathLst>
              <a:path w="11718284" h="11718284">
                <a:moveTo>
                  <a:pt x="0" y="0"/>
                </a:moveTo>
                <a:lnTo>
                  <a:pt x="11718284" y="0"/>
                </a:lnTo>
                <a:lnTo>
                  <a:pt x="11718284" y="11718284"/>
                </a:lnTo>
                <a:lnTo>
                  <a:pt x="0" y="1171828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90115" name="Freeform 3"/>
          <p:cNvSpPr>
            <a:spLocks noChangeArrowheads="1"/>
          </p:cNvSpPr>
          <p:nvPr/>
        </p:nvSpPr>
        <p:spPr bwMode="auto">
          <a:xfrm>
            <a:off x="11214100" y="366713"/>
            <a:ext cx="1004888" cy="1004887"/>
          </a:xfrm>
          <a:custGeom>
            <a:avLst/>
            <a:gdLst>
              <a:gd name="T0" fmla="*/ 0 w 1004905"/>
              <a:gd name="T1" fmla="*/ 0 h 1004905"/>
              <a:gd name="T2" fmla="*/ 1004905 w 1004905"/>
              <a:gd name="T3" fmla="*/ 1004905 h 1004905"/>
            </a:gdLst>
            <a:ahLst/>
            <a:cxnLst/>
            <a:rect l="T0" t="T1" r="T2" b="T3"/>
            <a:pathLst>
              <a:path w="1004905" h="1004905">
                <a:moveTo>
                  <a:pt x="0" y="0"/>
                </a:moveTo>
                <a:lnTo>
                  <a:pt x="1004906" y="0"/>
                </a:lnTo>
                <a:lnTo>
                  <a:pt x="1004906" y="1004905"/>
                </a:lnTo>
                <a:lnTo>
                  <a:pt x="0" y="100490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90116" name="Freeform 4"/>
          <p:cNvSpPr>
            <a:spLocks noChangeArrowheads="1"/>
          </p:cNvSpPr>
          <p:nvPr/>
        </p:nvSpPr>
        <p:spPr bwMode="auto">
          <a:xfrm>
            <a:off x="1731963" y="5143500"/>
            <a:ext cx="8012112" cy="4767263"/>
          </a:xfrm>
          <a:custGeom>
            <a:avLst/>
            <a:gdLst>
              <a:gd name="T0" fmla="*/ 0 w 8011777"/>
              <a:gd name="T1" fmla="*/ 0 h 4766500"/>
              <a:gd name="T2" fmla="*/ 8011777 w 8011777"/>
              <a:gd name="T3" fmla="*/ 4766500 h 4766500"/>
            </a:gdLst>
            <a:ahLst/>
            <a:cxnLst/>
            <a:rect l="T0" t="T1" r="T2" b="T3"/>
            <a:pathLst>
              <a:path w="8011777" h="4766500">
                <a:moveTo>
                  <a:pt x="0" y="0"/>
                </a:moveTo>
                <a:lnTo>
                  <a:pt x="8011778" y="0"/>
                </a:lnTo>
                <a:lnTo>
                  <a:pt x="8011778" y="4766500"/>
                </a:lnTo>
                <a:lnTo>
                  <a:pt x="0" y="47665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90117" name="TextBox 5"/>
          <p:cNvSpPr txBox="1">
            <a:spLocks noChangeArrowheads="1"/>
          </p:cNvSpPr>
          <p:nvPr/>
        </p:nvSpPr>
        <p:spPr bwMode="auto">
          <a:xfrm>
            <a:off x="1028700" y="1800225"/>
            <a:ext cx="10380663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5875"/>
              </a:lnSpc>
            </a:pPr>
            <a:r>
              <a:rPr lang="en-US" sz="4200">
                <a:solidFill>
                  <a:srgbClr val="D6801C"/>
                </a:solidFill>
                <a:latin typeface="Poppins Bold" charset="-18"/>
              </a:rPr>
              <a:t>Jesteśmy kluczowym partnerem „British Council Advantage member”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Freeform 2"/>
          <p:cNvSpPr>
            <a:spLocks noChangeArrowheads="1"/>
          </p:cNvSpPr>
          <p:nvPr/>
        </p:nvSpPr>
        <p:spPr bwMode="auto">
          <a:xfrm>
            <a:off x="13674725" y="-9045575"/>
            <a:ext cx="11718925" cy="11717338"/>
          </a:xfrm>
          <a:custGeom>
            <a:avLst/>
            <a:gdLst>
              <a:gd name="T0" fmla="*/ 0 w 11718284"/>
              <a:gd name="T1" fmla="*/ 0 h 11718284"/>
              <a:gd name="T2" fmla="*/ 11718284 w 11718284"/>
              <a:gd name="T3" fmla="*/ 11718284 h 11718284"/>
            </a:gdLst>
            <a:ahLst/>
            <a:cxnLst/>
            <a:rect l="T0" t="T1" r="T2" b="T3"/>
            <a:pathLst>
              <a:path w="11718284" h="11718284">
                <a:moveTo>
                  <a:pt x="0" y="0"/>
                </a:moveTo>
                <a:lnTo>
                  <a:pt x="11718284" y="0"/>
                </a:lnTo>
                <a:lnTo>
                  <a:pt x="11718284" y="11718283"/>
                </a:lnTo>
                <a:lnTo>
                  <a:pt x="0" y="1171828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93187" name="Freeform 3"/>
          <p:cNvSpPr>
            <a:spLocks noChangeArrowheads="1"/>
          </p:cNvSpPr>
          <p:nvPr/>
        </p:nvSpPr>
        <p:spPr bwMode="auto">
          <a:xfrm>
            <a:off x="12039600" y="525463"/>
            <a:ext cx="1004888" cy="1006475"/>
          </a:xfrm>
          <a:custGeom>
            <a:avLst/>
            <a:gdLst>
              <a:gd name="T0" fmla="*/ 0 w 1004905"/>
              <a:gd name="T1" fmla="*/ 0 h 1004905"/>
              <a:gd name="T2" fmla="*/ 1004905 w 1004905"/>
              <a:gd name="T3" fmla="*/ 1004905 h 1004905"/>
            </a:gdLst>
            <a:ahLst/>
            <a:cxnLst/>
            <a:rect l="T0" t="T1" r="T2" b="T3"/>
            <a:pathLst>
              <a:path w="1004905" h="1004905">
                <a:moveTo>
                  <a:pt x="0" y="0"/>
                </a:moveTo>
                <a:lnTo>
                  <a:pt x="1004905" y="0"/>
                </a:lnTo>
                <a:lnTo>
                  <a:pt x="1004905" y="1004906"/>
                </a:lnTo>
                <a:lnTo>
                  <a:pt x="0" y="100490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93188" name="TextBox 4"/>
          <p:cNvSpPr txBox="1">
            <a:spLocks noChangeArrowheads="1"/>
          </p:cNvSpPr>
          <p:nvPr/>
        </p:nvSpPr>
        <p:spPr bwMode="auto">
          <a:xfrm>
            <a:off x="1028700" y="914400"/>
            <a:ext cx="10380663" cy="151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5875"/>
              </a:lnSpc>
            </a:pPr>
            <a:r>
              <a:rPr lang="en-US" sz="4200" dirty="0" err="1">
                <a:solidFill>
                  <a:srgbClr val="000000"/>
                </a:solidFill>
                <a:latin typeface="Poppins Bold" charset="-18"/>
              </a:rPr>
              <a:t>Praca</a:t>
            </a:r>
            <a:r>
              <a:rPr lang="en-US" sz="4200" dirty="0">
                <a:solidFill>
                  <a:srgbClr val="000000"/>
                </a:solidFill>
                <a:latin typeface="Poppins Bold" charset="-18"/>
              </a:rPr>
              <a:t> z </a:t>
            </a:r>
            <a:r>
              <a:rPr lang="en-US" sz="4200" dirty="0" err="1">
                <a:solidFill>
                  <a:srgbClr val="000000"/>
                </a:solidFill>
                <a:latin typeface="Poppins Bold" charset="-18"/>
              </a:rPr>
              <a:t>uczniem</a:t>
            </a:r>
            <a:r>
              <a:rPr lang="en-US" sz="4200" dirty="0">
                <a:solidFill>
                  <a:srgbClr val="000000"/>
                </a:solidFill>
                <a:latin typeface="Poppins Bold" charset="-18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Poppins Bold" charset="-18"/>
              </a:rPr>
              <a:t>zdolnym</a:t>
            </a:r>
            <a:r>
              <a:rPr lang="en-US" sz="4200" dirty="0">
                <a:solidFill>
                  <a:srgbClr val="000000"/>
                </a:solidFill>
                <a:latin typeface="Poppins Bold" charset="-18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Poppins Bold" charset="-18"/>
              </a:rPr>
              <a:t>i</a:t>
            </a:r>
            <a:r>
              <a:rPr lang="en-US" sz="4200" dirty="0">
                <a:solidFill>
                  <a:srgbClr val="000000"/>
                </a:solidFill>
                <a:latin typeface="Poppins Bold" charset="-18"/>
              </a:rPr>
              <a:t> </a:t>
            </a:r>
            <a:r>
              <a:rPr lang="en-US" sz="4200" dirty="0" err="1" smtClean="0">
                <a:solidFill>
                  <a:srgbClr val="000000"/>
                </a:solidFill>
                <a:latin typeface="Poppins Bold" charset="-18"/>
              </a:rPr>
              <a:t>konkursy</a:t>
            </a:r>
            <a:r>
              <a:rPr lang="pl-PL" sz="4200" dirty="0" smtClean="0">
                <a:solidFill>
                  <a:srgbClr val="000000"/>
                </a:solidFill>
                <a:latin typeface="Poppins Bold" charset="-18"/>
              </a:rPr>
              <a:t> – tylko II semestr 2022/2023</a:t>
            </a:r>
            <a:endParaRPr lang="en-US" sz="4200" dirty="0">
              <a:solidFill>
                <a:srgbClr val="000000"/>
              </a:solidFill>
              <a:latin typeface="Poppins Bold" charset="-18"/>
            </a:endParaRPr>
          </a:p>
        </p:txBody>
      </p:sp>
      <p:sp>
        <p:nvSpPr>
          <p:cNvPr id="93189" name="TextBox 5"/>
          <p:cNvSpPr txBox="1">
            <a:spLocks noChangeArrowheads="1"/>
          </p:cNvSpPr>
          <p:nvPr/>
        </p:nvSpPr>
        <p:spPr bwMode="auto">
          <a:xfrm>
            <a:off x="1182688" y="2254250"/>
            <a:ext cx="15922625" cy="700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D6801C"/>
                </a:solidFill>
                <a:latin typeface="Poppins Bold" charset="-18"/>
              </a:rPr>
              <a:t>Zorganizowano dodatkowe zajęcia z chemii przygotowujące uczniów do konkursów z tego przedmiotu.</a:t>
            </a:r>
          </a:p>
          <a:p>
            <a:pPr>
              <a:lnSpc>
                <a:spcPts val="4200"/>
              </a:lnSpc>
            </a:pPr>
            <a:endParaRPr lang="pl-PL">
              <a:latin typeface="Calibri" pitchFamily="34" charset="0"/>
            </a:endParaRPr>
          </a:p>
          <a:p>
            <a:pPr>
              <a:lnSpc>
                <a:spcPts val="4200"/>
              </a:lnSpc>
            </a:pPr>
            <a:r>
              <a:rPr lang="en-US" sz="3000">
                <a:solidFill>
                  <a:srgbClr val="D6801C"/>
                </a:solidFill>
                <a:latin typeface="Poppins Bold" charset="-18"/>
              </a:rPr>
              <a:t>Liliana Ottlik – klasa 7 B:</a:t>
            </a:r>
          </a:p>
          <a:p>
            <a:pPr>
              <a:lnSpc>
                <a:spcPts val="4200"/>
              </a:lnSpc>
            </a:pPr>
            <a:r>
              <a:rPr lang="en-US" sz="3000">
                <a:solidFill>
                  <a:srgbClr val="D6801C"/>
                </a:solidFill>
                <a:latin typeface="Poppins Bold" charset="-18"/>
              </a:rPr>
              <a:t>- Finalistka XX III Konkursu Chemicznego zDolny Ślązak 2022/2023</a:t>
            </a:r>
          </a:p>
          <a:p>
            <a:pPr>
              <a:lnSpc>
                <a:spcPts val="4200"/>
              </a:lnSpc>
            </a:pPr>
            <a:r>
              <a:rPr lang="en-US" sz="3000">
                <a:solidFill>
                  <a:srgbClr val="D6801C"/>
                </a:solidFill>
                <a:latin typeface="Poppins Bold" charset="-18"/>
              </a:rPr>
              <a:t>- Finalistka XX Jubileuszowego Wojewódzkiego Konkursu „Duety Chemiczne”</a:t>
            </a:r>
          </a:p>
          <a:p>
            <a:pPr>
              <a:lnSpc>
                <a:spcPts val="4200"/>
              </a:lnSpc>
            </a:pPr>
            <a:r>
              <a:rPr lang="en-US" sz="3000">
                <a:solidFill>
                  <a:srgbClr val="D6801C"/>
                </a:solidFill>
                <a:latin typeface="Poppins Bold" charset="-18"/>
              </a:rPr>
              <a:t>-37. miejsce w ogólnopolskim konkursie Galileo z chemii (zorganizowanym przez Centrum Edukacji Szkolnej w marcu 2023 r.).</a:t>
            </a:r>
          </a:p>
          <a:p>
            <a:pPr>
              <a:lnSpc>
                <a:spcPts val="4200"/>
              </a:lnSpc>
            </a:pPr>
            <a:endParaRPr lang="pl-PL">
              <a:latin typeface="Calibri" pitchFamily="34" charset="0"/>
            </a:endParaRPr>
          </a:p>
          <a:p>
            <a:pPr>
              <a:lnSpc>
                <a:spcPts val="4200"/>
              </a:lnSpc>
            </a:pPr>
            <a:r>
              <a:rPr lang="en-US" sz="3000">
                <a:solidFill>
                  <a:srgbClr val="D6801C"/>
                </a:solidFill>
                <a:latin typeface="Poppins Bold" charset="-18"/>
              </a:rPr>
              <a:t>            Grzegorz Bazylewicz – klasa 8 A:</a:t>
            </a:r>
          </a:p>
          <a:p>
            <a:pPr>
              <a:lnSpc>
                <a:spcPts val="4200"/>
              </a:lnSpc>
            </a:pPr>
            <a:r>
              <a:rPr lang="en-US" sz="3000">
                <a:solidFill>
                  <a:srgbClr val="D6801C"/>
                </a:solidFill>
                <a:latin typeface="Poppins Bold" charset="-18"/>
              </a:rPr>
              <a:t>–uzyskał tytuł finalisty XX Jubileuszowego Wojewódzkiego Konkursu „Duety Chemiczne”.</a:t>
            </a:r>
          </a:p>
          <a:p>
            <a:pPr>
              <a:lnSpc>
                <a:spcPts val="4763"/>
              </a:lnSpc>
            </a:pPr>
            <a:endParaRPr lang="pl-PL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Freeform 2"/>
          <p:cNvSpPr>
            <a:spLocks noChangeArrowheads="1"/>
          </p:cNvSpPr>
          <p:nvPr/>
        </p:nvSpPr>
        <p:spPr bwMode="auto">
          <a:xfrm>
            <a:off x="13387388" y="-9031288"/>
            <a:ext cx="11718925" cy="11718926"/>
          </a:xfrm>
          <a:custGeom>
            <a:avLst/>
            <a:gdLst>
              <a:gd name="T0" fmla="*/ 0 w 11718284"/>
              <a:gd name="T1" fmla="*/ 0 h 11718284"/>
              <a:gd name="T2" fmla="*/ 11718284 w 11718284"/>
              <a:gd name="T3" fmla="*/ 11718284 h 11718284"/>
            </a:gdLst>
            <a:ahLst/>
            <a:cxnLst/>
            <a:rect l="T0" t="T1" r="T2" b="T3"/>
            <a:pathLst>
              <a:path w="11718284" h="11718284">
                <a:moveTo>
                  <a:pt x="0" y="0"/>
                </a:moveTo>
                <a:lnTo>
                  <a:pt x="11718284" y="0"/>
                </a:lnTo>
                <a:lnTo>
                  <a:pt x="11718284" y="11718284"/>
                </a:lnTo>
                <a:lnTo>
                  <a:pt x="0" y="1171828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96259" name="Freeform 3"/>
          <p:cNvSpPr>
            <a:spLocks noChangeArrowheads="1"/>
          </p:cNvSpPr>
          <p:nvPr/>
        </p:nvSpPr>
        <p:spPr bwMode="auto">
          <a:xfrm>
            <a:off x="11214100" y="366713"/>
            <a:ext cx="1004888" cy="1004887"/>
          </a:xfrm>
          <a:custGeom>
            <a:avLst/>
            <a:gdLst>
              <a:gd name="T0" fmla="*/ 0 w 1004905"/>
              <a:gd name="T1" fmla="*/ 0 h 1004905"/>
              <a:gd name="T2" fmla="*/ 1004905 w 1004905"/>
              <a:gd name="T3" fmla="*/ 1004905 h 1004905"/>
            </a:gdLst>
            <a:ahLst/>
            <a:cxnLst/>
            <a:rect l="T0" t="T1" r="T2" b="T3"/>
            <a:pathLst>
              <a:path w="1004905" h="1004905">
                <a:moveTo>
                  <a:pt x="0" y="0"/>
                </a:moveTo>
                <a:lnTo>
                  <a:pt x="1004906" y="0"/>
                </a:lnTo>
                <a:lnTo>
                  <a:pt x="1004906" y="1004905"/>
                </a:lnTo>
                <a:lnTo>
                  <a:pt x="0" y="100490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96260" name="TextBox 4"/>
          <p:cNvSpPr txBox="1">
            <a:spLocks noChangeArrowheads="1"/>
          </p:cNvSpPr>
          <p:nvPr/>
        </p:nvSpPr>
        <p:spPr bwMode="auto">
          <a:xfrm>
            <a:off x="1028700" y="596900"/>
            <a:ext cx="10380663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5875"/>
              </a:lnSpc>
            </a:pPr>
            <a:r>
              <a:rPr lang="en-US" sz="4200">
                <a:solidFill>
                  <a:srgbClr val="000000"/>
                </a:solidFill>
                <a:latin typeface="Poppins Bold" charset="-18"/>
              </a:rPr>
              <a:t>Konkursy i warsztaty 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1681163"/>
            <a:ext cx="15206663" cy="82756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4171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99">
                <a:solidFill>
                  <a:srgbClr val="D6801C"/>
                </a:solidFill>
                <a:latin typeface="Poppins Bold"/>
                <a:cs typeface="+mn-cs"/>
              </a:rPr>
              <a:t>·Powiatowy Konkurs Wiedzy o Samorządzie Terytorialnym  klasy Liceum)</a:t>
            </a:r>
          </a:p>
          <a:p>
            <a:pPr fontAlgn="auto">
              <a:lnSpc>
                <a:spcPts val="4171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99">
                <a:solidFill>
                  <a:srgbClr val="D6801C"/>
                </a:solidFill>
                <a:latin typeface="Poppins Bold"/>
                <a:cs typeface="+mn-cs"/>
              </a:rPr>
              <a:t>·Powiatowy konkurs na Projekt Społeczny (klasy 8 szkoły podstawowej oraz klasy 1LO)</a:t>
            </a:r>
          </a:p>
          <a:p>
            <a:pPr fontAlgn="auto">
              <a:lnSpc>
                <a:spcPts val="4171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99">
                <a:solidFill>
                  <a:srgbClr val="D6801C"/>
                </a:solidFill>
                <a:latin typeface="Poppins Bold"/>
                <a:cs typeface="+mn-cs"/>
              </a:rPr>
              <a:t>·Olimpiada Wiedzy o Polsce i Świecie Współczesnym (Michał Rzeźniczek 4aLO - Finalista);</a:t>
            </a:r>
          </a:p>
          <a:p>
            <a:pPr fontAlgn="auto">
              <a:lnSpc>
                <a:spcPts val="4171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99">
                <a:solidFill>
                  <a:srgbClr val="D6801C"/>
                </a:solidFill>
                <a:latin typeface="Poppins Bold"/>
                <a:cs typeface="+mn-cs"/>
              </a:rPr>
              <a:t>·Powiatowy Konkurs „ Mistrzowie Lektur Szkolnych:- 2 miejsce w kategorii klas 5: Michalina Bogucka, Małgorzata Warchoł, Aleksander Stążka, 3 miejsce zespół w składzie: Julia Rydzak, Liliana Ottlik i Malwina Syguła</a:t>
            </a:r>
          </a:p>
          <a:p>
            <a:pPr fontAlgn="auto">
              <a:lnSpc>
                <a:spcPts val="4171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99">
                <a:solidFill>
                  <a:srgbClr val="D6801C"/>
                </a:solidFill>
                <a:latin typeface="Poppins Bold"/>
                <a:cs typeface="+mn-cs"/>
              </a:rPr>
              <a:t>·Konkurs Ministerstwa Sprawiedliwości na najlepszy film, Problemy Prawa Prosta Sprawa (Wyróżnienie – klasa 1aLO);</a:t>
            </a:r>
          </a:p>
          <a:p>
            <a:pPr fontAlgn="auto">
              <a:lnSpc>
                <a:spcPts val="4171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99">
                <a:solidFill>
                  <a:srgbClr val="D6801C"/>
                </a:solidFill>
                <a:latin typeface="Poppins Bold"/>
                <a:cs typeface="+mn-cs"/>
              </a:rPr>
              <a:t>·Olimpiada Zwolnionych z Teorii (M. Zimnicki 3LO, Lena Baganc 2LO - laureaci);</a:t>
            </a:r>
          </a:p>
          <a:p>
            <a:pPr fontAlgn="auto">
              <a:lnSpc>
                <a:spcPts val="4171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99">
                <a:solidFill>
                  <a:srgbClr val="D6801C"/>
                </a:solidFill>
                <a:latin typeface="Poppins Bold"/>
                <a:cs typeface="+mn-cs"/>
              </a:rPr>
              <a:t>·Olimpiada Wiedzy o UE „Gwiezdny Krąg” – do etapu wojewódzkiego zakwalifikował się Jakub  Rzeszowski;</a:t>
            </a:r>
          </a:p>
          <a:p>
            <a:pPr fontAlgn="auto">
              <a:lnSpc>
                <a:spcPts val="4171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99">
                <a:solidFill>
                  <a:srgbClr val="D6801C"/>
                </a:solidFill>
                <a:latin typeface="Poppins Bold"/>
                <a:cs typeface="+mn-cs"/>
              </a:rPr>
              <a:t>·Sejm Dzieci i Młodzieży, (3 zespoły), posłami na Sejm zostali: Jakub Brzezicki, Marianna Syguła</a:t>
            </a:r>
          </a:p>
          <a:p>
            <a:pPr fontAlgn="auto">
              <a:lnSpc>
                <a:spcPts val="3168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Freeform 2"/>
          <p:cNvSpPr>
            <a:spLocks noChangeArrowheads="1"/>
          </p:cNvSpPr>
          <p:nvPr/>
        </p:nvSpPr>
        <p:spPr bwMode="auto">
          <a:xfrm>
            <a:off x="13387388" y="-9031288"/>
            <a:ext cx="11718925" cy="11718926"/>
          </a:xfrm>
          <a:custGeom>
            <a:avLst/>
            <a:gdLst>
              <a:gd name="T0" fmla="*/ 0 w 11718284"/>
              <a:gd name="T1" fmla="*/ 0 h 11718284"/>
              <a:gd name="T2" fmla="*/ 11718284 w 11718284"/>
              <a:gd name="T3" fmla="*/ 11718284 h 11718284"/>
            </a:gdLst>
            <a:ahLst/>
            <a:cxnLst/>
            <a:rect l="T0" t="T1" r="T2" b="T3"/>
            <a:pathLst>
              <a:path w="11718284" h="11718284">
                <a:moveTo>
                  <a:pt x="0" y="0"/>
                </a:moveTo>
                <a:lnTo>
                  <a:pt x="11718284" y="0"/>
                </a:lnTo>
                <a:lnTo>
                  <a:pt x="11718284" y="11718284"/>
                </a:lnTo>
                <a:lnTo>
                  <a:pt x="0" y="1171828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97283" name="Freeform 3"/>
          <p:cNvSpPr>
            <a:spLocks noChangeArrowheads="1"/>
          </p:cNvSpPr>
          <p:nvPr/>
        </p:nvSpPr>
        <p:spPr bwMode="auto">
          <a:xfrm>
            <a:off x="11214100" y="366713"/>
            <a:ext cx="1004888" cy="1004887"/>
          </a:xfrm>
          <a:custGeom>
            <a:avLst/>
            <a:gdLst>
              <a:gd name="T0" fmla="*/ 0 w 1004905"/>
              <a:gd name="T1" fmla="*/ 0 h 1004905"/>
              <a:gd name="T2" fmla="*/ 1004905 w 1004905"/>
              <a:gd name="T3" fmla="*/ 1004905 h 1004905"/>
            </a:gdLst>
            <a:ahLst/>
            <a:cxnLst/>
            <a:rect l="T0" t="T1" r="T2" b="T3"/>
            <a:pathLst>
              <a:path w="1004905" h="1004905">
                <a:moveTo>
                  <a:pt x="0" y="0"/>
                </a:moveTo>
                <a:lnTo>
                  <a:pt x="1004906" y="0"/>
                </a:lnTo>
                <a:lnTo>
                  <a:pt x="1004906" y="1004905"/>
                </a:lnTo>
                <a:lnTo>
                  <a:pt x="0" y="100490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97284" name="TextBox 4"/>
          <p:cNvSpPr txBox="1">
            <a:spLocks noChangeArrowheads="1"/>
          </p:cNvSpPr>
          <p:nvPr/>
        </p:nvSpPr>
        <p:spPr bwMode="auto">
          <a:xfrm>
            <a:off x="1028700" y="596900"/>
            <a:ext cx="10380663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5875"/>
              </a:lnSpc>
            </a:pPr>
            <a:r>
              <a:rPr lang="en-US" sz="4200">
                <a:solidFill>
                  <a:srgbClr val="000000"/>
                </a:solidFill>
                <a:latin typeface="Poppins Bold" charset="-18"/>
              </a:rPr>
              <a:t>Konkursy i warsztaty 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582863"/>
            <a:ext cx="14824075" cy="707886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50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99" dirty="0">
                <a:solidFill>
                  <a:srgbClr val="D6801C"/>
                </a:solidFill>
                <a:latin typeface="Poppins Bold"/>
                <a:cs typeface="+mn-cs"/>
              </a:rPr>
              <a:t>•</a:t>
            </a:r>
            <a:r>
              <a:rPr lang="en-US" sz="3599" dirty="0" err="1">
                <a:solidFill>
                  <a:srgbClr val="D6801C"/>
                </a:solidFill>
                <a:latin typeface="Poppins Bold"/>
                <a:cs typeface="+mn-cs"/>
              </a:rPr>
              <a:t>zDolny</a:t>
            </a:r>
            <a:r>
              <a:rPr lang="en-US" sz="3599" dirty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en-US" sz="3599" dirty="0" err="1">
                <a:solidFill>
                  <a:srgbClr val="D6801C"/>
                </a:solidFill>
                <a:latin typeface="Poppins Bold"/>
                <a:cs typeface="+mn-cs"/>
              </a:rPr>
              <a:t>Ślązak</a:t>
            </a:r>
            <a:r>
              <a:rPr lang="en-US" sz="3599" dirty="0">
                <a:solidFill>
                  <a:srgbClr val="D6801C"/>
                </a:solidFill>
                <a:latin typeface="Poppins Bold"/>
                <a:cs typeface="+mn-cs"/>
              </a:rPr>
              <a:t>:</a:t>
            </a:r>
          </a:p>
          <a:p>
            <a:pPr fontAlgn="auto">
              <a:lnSpc>
                <a:spcPts val="50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99" dirty="0">
                <a:solidFill>
                  <a:srgbClr val="D6801C"/>
                </a:solidFill>
                <a:latin typeface="Poppins Bold"/>
                <a:cs typeface="+mn-cs"/>
              </a:rPr>
              <a:t> j. </a:t>
            </a:r>
            <a:r>
              <a:rPr lang="en-US" sz="3599" dirty="0" err="1">
                <a:solidFill>
                  <a:srgbClr val="D6801C"/>
                </a:solidFill>
                <a:latin typeface="Poppins Bold"/>
                <a:cs typeface="+mn-cs"/>
              </a:rPr>
              <a:t>niemiecki</a:t>
            </a:r>
            <a:r>
              <a:rPr lang="en-US" sz="3599" dirty="0">
                <a:solidFill>
                  <a:srgbClr val="D6801C"/>
                </a:solidFill>
                <a:latin typeface="Poppins Bold"/>
                <a:cs typeface="+mn-cs"/>
              </a:rPr>
              <a:t>-  Aleksandra </a:t>
            </a:r>
            <a:r>
              <a:rPr lang="en-US" sz="3599" dirty="0" err="1">
                <a:solidFill>
                  <a:srgbClr val="D6801C"/>
                </a:solidFill>
                <a:latin typeface="Poppins Bold"/>
                <a:cs typeface="+mn-cs"/>
              </a:rPr>
              <a:t>Mikołajczyk</a:t>
            </a:r>
            <a:r>
              <a:rPr lang="en-US" sz="3599" dirty="0">
                <a:solidFill>
                  <a:srgbClr val="D6801C"/>
                </a:solidFill>
                <a:latin typeface="Poppins Bold"/>
                <a:cs typeface="+mn-cs"/>
              </a:rPr>
              <a:t>- </a:t>
            </a:r>
            <a:r>
              <a:rPr lang="en-US" sz="3599" dirty="0" err="1">
                <a:solidFill>
                  <a:srgbClr val="D6801C"/>
                </a:solidFill>
                <a:latin typeface="Poppins Bold"/>
                <a:cs typeface="+mn-cs"/>
              </a:rPr>
              <a:t>finalistka</a:t>
            </a:r>
            <a:r>
              <a:rPr lang="en-US" sz="3599" dirty="0">
                <a:solidFill>
                  <a:srgbClr val="D6801C"/>
                </a:solidFill>
                <a:latin typeface="Poppins Bold"/>
                <a:cs typeface="+mn-cs"/>
              </a:rPr>
              <a:t> , </a:t>
            </a:r>
            <a:r>
              <a:rPr lang="en-US" sz="3599" dirty="0" err="1">
                <a:solidFill>
                  <a:srgbClr val="D6801C"/>
                </a:solidFill>
                <a:latin typeface="Poppins Bold"/>
                <a:cs typeface="+mn-cs"/>
              </a:rPr>
              <a:t>Ignacy</a:t>
            </a:r>
            <a:r>
              <a:rPr lang="en-US" sz="3599" dirty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en-US" sz="3599" dirty="0" err="1">
                <a:solidFill>
                  <a:srgbClr val="D6801C"/>
                </a:solidFill>
                <a:latin typeface="Poppins Bold"/>
                <a:cs typeface="+mn-cs"/>
              </a:rPr>
              <a:t>Kulka</a:t>
            </a:r>
            <a:r>
              <a:rPr lang="en-US" sz="3599" dirty="0">
                <a:solidFill>
                  <a:srgbClr val="D6801C"/>
                </a:solidFill>
                <a:latin typeface="Poppins Bold"/>
                <a:cs typeface="+mn-cs"/>
              </a:rPr>
              <a:t>- </a:t>
            </a:r>
            <a:r>
              <a:rPr lang="en-US" sz="3599" dirty="0" err="1">
                <a:solidFill>
                  <a:srgbClr val="D6801C"/>
                </a:solidFill>
                <a:latin typeface="Poppins Bold"/>
                <a:cs typeface="+mn-cs"/>
              </a:rPr>
              <a:t>finalista</a:t>
            </a:r>
            <a:endParaRPr lang="en-US" sz="3599" dirty="0">
              <a:solidFill>
                <a:srgbClr val="D6801C"/>
              </a:solidFill>
              <a:latin typeface="Poppins Bold"/>
              <a:cs typeface="+mn-cs"/>
            </a:endParaRPr>
          </a:p>
          <a:p>
            <a:pPr fontAlgn="auto">
              <a:lnSpc>
                <a:spcPts val="5039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fontAlgn="auto">
              <a:lnSpc>
                <a:spcPts val="517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99" dirty="0">
                <a:solidFill>
                  <a:srgbClr val="D6801C"/>
                </a:solidFill>
                <a:latin typeface="Poppins Bold"/>
                <a:cs typeface="+mn-cs"/>
              </a:rPr>
              <a:t>•</a:t>
            </a:r>
            <a:r>
              <a:rPr lang="en-US" sz="3699" dirty="0" err="1">
                <a:solidFill>
                  <a:srgbClr val="D6801C"/>
                </a:solidFill>
                <a:latin typeface="Poppins Bold"/>
                <a:cs typeface="+mn-cs"/>
              </a:rPr>
              <a:t>Wojewódzki</a:t>
            </a:r>
            <a:r>
              <a:rPr lang="en-US" sz="3699" dirty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en-US" sz="3699" dirty="0" err="1">
                <a:solidFill>
                  <a:srgbClr val="D6801C"/>
                </a:solidFill>
                <a:latin typeface="Poppins Bold"/>
                <a:cs typeface="+mn-cs"/>
              </a:rPr>
              <a:t>Konkurs</a:t>
            </a:r>
            <a:r>
              <a:rPr lang="en-US" sz="3699" dirty="0">
                <a:solidFill>
                  <a:srgbClr val="D6801C"/>
                </a:solidFill>
                <a:latin typeface="Poppins Bold"/>
                <a:cs typeface="+mn-cs"/>
              </a:rPr>
              <a:t> J. </a:t>
            </a:r>
            <a:r>
              <a:rPr lang="en-US" sz="3699" dirty="0" err="1">
                <a:solidFill>
                  <a:srgbClr val="D6801C"/>
                </a:solidFill>
                <a:latin typeface="Poppins Bold"/>
                <a:cs typeface="+mn-cs"/>
              </a:rPr>
              <a:t>Niemieckiego</a:t>
            </a:r>
            <a:r>
              <a:rPr lang="en-US" sz="3699" dirty="0">
                <a:solidFill>
                  <a:srgbClr val="D6801C"/>
                </a:solidFill>
                <a:latin typeface="Poppins Bold"/>
                <a:cs typeface="+mn-cs"/>
              </a:rPr>
              <a:t>- </a:t>
            </a:r>
            <a:r>
              <a:rPr lang="en-US" sz="3699" dirty="0" err="1">
                <a:solidFill>
                  <a:srgbClr val="D6801C"/>
                </a:solidFill>
                <a:latin typeface="Poppins Bold"/>
                <a:cs typeface="+mn-cs"/>
              </a:rPr>
              <a:t>Kikeriki</a:t>
            </a:r>
            <a:r>
              <a:rPr lang="en-US" sz="3699" dirty="0">
                <a:solidFill>
                  <a:srgbClr val="D6801C"/>
                </a:solidFill>
                <a:latin typeface="Poppins Bold"/>
                <a:cs typeface="+mn-cs"/>
              </a:rPr>
              <a:t>- „Die Welt </a:t>
            </a:r>
            <a:r>
              <a:rPr lang="en-US" sz="3699" dirty="0" err="1">
                <a:solidFill>
                  <a:srgbClr val="D6801C"/>
                </a:solidFill>
                <a:latin typeface="Poppins Bold"/>
                <a:cs typeface="+mn-cs"/>
              </a:rPr>
              <a:t>der</a:t>
            </a:r>
            <a:r>
              <a:rPr lang="en-US" sz="3699" dirty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en-US" sz="3699" dirty="0" err="1">
                <a:solidFill>
                  <a:srgbClr val="D6801C"/>
                </a:solidFill>
                <a:latin typeface="Poppins Bold"/>
                <a:cs typeface="+mn-cs"/>
              </a:rPr>
              <a:t>Tiere</a:t>
            </a:r>
            <a:r>
              <a:rPr lang="en-US" sz="3699" dirty="0">
                <a:solidFill>
                  <a:srgbClr val="D6801C"/>
                </a:solidFill>
                <a:latin typeface="Poppins Bold"/>
                <a:cs typeface="+mn-cs"/>
              </a:rPr>
              <a:t>”</a:t>
            </a:r>
          </a:p>
          <a:p>
            <a:pPr fontAlgn="auto">
              <a:lnSpc>
                <a:spcPts val="517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99" dirty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en-US" sz="3699" dirty="0" err="1">
                <a:solidFill>
                  <a:srgbClr val="D6801C"/>
                </a:solidFill>
                <a:latin typeface="Poppins Bold"/>
                <a:cs typeface="+mn-cs"/>
              </a:rPr>
              <a:t>udział</a:t>
            </a:r>
            <a:r>
              <a:rPr lang="en-US" sz="3699" dirty="0">
                <a:solidFill>
                  <a:srgbClr val="D6801C"/>
                </a:solidFill>
                <a:latin typeface="Poppins Bold"/>
                <a:cs typeface="+mn-cs"/>
              </a:rPr>
              <a:t>- </a:t>
            </a:r>
            <a:r>
              <a:rPr lang="en-US" sz="3699" dirty="0" err="1">
                <a:solidFill>
                  <a:srgbClr val="D6801C"/>
                </a:solidFill>
                <a:latin typeface="Poppins Bold"/>
                <a:cs typeface="+mn-cs"/>
              </a:rPr>
              <a:t>klasy</a:t>
            </a:r>
            <a:r>
              <a:rPr lang="en-US" sz="3699" dirty="0">
                <a:solidFill>
                  <a:srgbClr val="D6801C"/>
                </a:solidFill>
                <a:latin typeface="Poppins Bold"/>
                <a:cs typeface="+mn-cs"/>
              </a:rPr>
              <a:t> 7 - </a:t>
            </a:r>
            <a:r>
              <a:rPr lang="en-US" sz="3699" dirty="0" smtClean="0">
                <a:solidFill>
                  <a:srgbClr val="D6801C"/>
                </a:solidFill>
                <a:latin typeface="Poppins Bold"/>
                <a:cs typeface="+mn-cs"/>
              </a:rPr>
              <a:t>A</a:t>
            </a:r>
            <a:r>
              <a:rPr lang="pl-PL" sz="3699" dirty="0" err="1" smtClean="0">
                <a:solidFill>
                  <a:srgbClr val="D6801C"/>
                </a:solidFill>
                <a:latin typeface="Poppins Bold"/>
                <a:cs typeface="+mn-cs"/>
              </a:rPr>
              <a:t>leksandra</a:t>
            </a:r>
            <a:r>
              <a:rPr lang="en-US" sz="3699" dirty="0" smtClean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en-US" sz="3699" dirty="0" err="1">
                <a:solidFill>
                  <a:srgbClr val="D6801C"/>
                </a:solidFill>
                <a:latin typeface="Poppins Bold"/>
                <a:cs typeface="+mn-cs"/>
              </a:rPr>
              <a:t>Mikołajczyk</a:t>
            </a:r>
            <a:r>
              <a:rPr lang="en-US" sz="3699" dirty="0">
                <a:solidFill>
                  <a:srgbClr val="D6801C"/>
                </a:solidFill>
                <a:latin typeface="Poppins Bold"/>
                <a:cs typeface="+mn-cs"/>
              </a:rPr>
              <a:t>- 2 </a:t>
            </a:r>
            <a:r>
              <a:rPr lang="en-US" sz="3699" dirty="0" err="1">
                <a:solidFill>
                  <a:srgbClr val="D6801C"/>
                </a:solidFill>
                <a:latin typeface="Poppins Bold"/>
                <a:cs typeface="+mn-cs"/>
              </a:rPr>
              <a:t>miejsce</a:t>
            </a:r>
            <a:endParaRPr lang="en-US" sz="3699" dirty="0">
              <a:solidFill>
                <a:srgbClr val="D6801C"/>
              </a:solidFill>
              <a:latin typeface="Poppins Bold"/>
              <a:cs typeface="+mn-cs"/>
            </a:endParaRPr>
          </a:p>
          <a:p>
            <a:pPr fontAlgn="auto">
              <a:lnSpc>
                <a:spcPts val="3919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fontAlgn="auto">
              <a:lnSpc>
                <a:spcPts val="3919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fontAlgn="auto">
              <a:lnSpc>
                <a:spcPts val="588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fontAlgn="auto">
              <a:lnSpc>
                <a:spcPts val="588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Freeform 2"/>
          <p:cNvSpPr>
            <a:spLocks noChangeArrowheads="1"/>
          </p:cNvSpPr>
          <p:nvPr/>
        </p:nvSpPr>
        <p:spPr bwMode="auto">
          <a:xfrm>
            <a:off x="13995400" y="-9350375"/>
            <a:ext cx="11717338" cy="11717338"/>
          </a:xfrm>
          <a:custGeom>
            <a:avLst/>
            <a:gdLst>
              <a:gd name="T0" fmla="*/ 0 w 11718284"/>
              <a:gd name="T1" fmla="*/ 0 h 11718284"/>
              <a:gd name="T2" fmla="*/ 11718284 w 11718284"/>
              <a:gd name="T3" fmla="*/ 11718284 h 11718284"/>
            </a:gdLst>
            <a:ahLst/>
            <a:cxnLst/>
            <a:rect l="T0" t="T1" r="T2" b="T3"/>
            <a:pathLst>
              <a:path w="11718284" h="11718284">
                <a:moveTo>
                  <a:pt x="0" y="0"/>
                </a:moveTo>
                <a:lnTo>
                  <a:pt x="11718283" y="0"/>
                </a:lnTo>
                <a:lnTo>
                  <a:pt x="11718283" y="11718284"/>
                </a:lnTo>
                <a:lnTo>
                  <a:pt x="0" y="1171828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98307" name="Freeform 3"/>
          <p:cNvSpPr>
            <a:spLocks noChangeArrowheads="1"/>
          </p:cNvSpPr>
          <p:nvPr/>
        </p:nvSpPr>
        <p:spPr bwMode="auto">
          <a:xfrm>
            <a:off x="13492163" y="525463"/>
            <a:ext cx="1004887" cy="1006475"/>
          </a:xfrm>
          <a:custGeom>
            <a:avLst/>
            <a:gdLst>
              <a:gd name="T0" fmla="*/ 0 w 1004905"/>
              <a:gd name="T1" fmla="*/ 0 h 1004905"/>
              <a:gd name="T2" fmla="*/ 1004905 w 1004905"/>
              <a:gd name="T3" fmla="*/ 1004905 h 1004905"/>
            </a:gdLst>
            <a:ahLst/>
            <a:cxnLst/>
            <a:rect l="T0" t="T1" r="T2" b="T3"/>
            <a:pathLst>
              <a:path w="1004905" h="1004905">
                <a:moveTo>
                  <a:pt x="0" y="0"/>
                </a:moveTo>
                <a:lnTo>
                  <a:pt x="1004905" y="0"/>
                </a:lnTo>
                <a:lnTo>
                  <a:pt x="1004905" y="1004906"/>
                </a:lnTo>
                <a:lnTo>
                  <a:pt x="0" y="100490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" name="TextBox 4"/>
          <p:cNvSpPr txBox="1"/>
          <p:nvPr/>
        </p:nvSpPr>
        <p:spPr>
          <a:xfrm>
            <a:off x="-2416175" y="1544638"/>
            <a:ext cx="11560175" cy="77136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r" fontAlgn="auto">
              <a:lnSpc>
                <a:spcPts val="4367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19">
                <a:solidFill>
                  <a:srgbClr val="D6801C"/>
                </a:solidFill>
                <a:latin typeface="Poppins Bold"/>
                <a:cs typeface="+mn-cs"/>
              </a:rPr>
              <a:t>•Ogólnopolski Konkurs GALILEO</a:t>
            </a:r>
          </a:p>
          <a:p>
            <a:pPr algn="r" fontAlgn="auto">
              <a:lnSpc>
                <a:spcPts val="4367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19">
                <a:solidFill>
                  <a:srgbClr val="D6801C"/>
                </a:solidFill>
                <a:latin typeface="Poppins Bold"/>
                <a:cs typeface="+mn-cs"/>
              </a:rPr>
              <a:t>                   </a:t>
            </a:r>
          </a:p>
          <a:p>
            <a:pPr algn="r" fontAlgn="auto">
              <a:lnSpc>
                <a:spcPts val="4367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19">
                <a:solidFill>
                  <a:srgbClr val="D6801C"/>
                </a:solidFill>
                <a:latin typeface="Poppins Bold"/>
                <a:cs typeface="+mn-cs"/>
              </a:rPr>
              <a:t>                   LAUREACI - język angielski</a:t>
            </a:r>
          </a:p>
          <a:p>
            <a:pPr algn="r" fontAlgn="auto">
              <a:lnSpc>
                <a:spcPts val="4367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19">
                <a:solidFill>
                  <a:srgbClr val="D6801C"/>
                </a:solidFill>
                <a:latin typeface="Poppins Bold"/>
                <a:cs typeface="+mn-cs"/>
              </a:rPr>
              <a:t>                                        Jakub Rzeszowski- 3 LO- 5 miejsce</a:t>
            </a:r>
          </a:p>
          <a:p>
            <a:pPr algn="r" fontAlgn="auto">
              <a:lnSpc>
                <a:spcPts val="4367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19">
                <a:solidFill>
                  <a:srgbClr val="D6801C"/>
                </a:solidFill>
                <a:latin typeface="Poppins Bold"/>
                <a:cs typeface="+mn-cs"/>
              </a:rPr>
              <a:t>Stanisław Jakubowski- 3 LO- 5 miejsce</a:t>
            </a:r>
          </a:p>
          <a:p>
            <a:pPr algn="r" fontAlgn="auto">
              <a:lnSpc>
                <a:spcPts val="4367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19">
                <a:solidFill>
                  <a:srgbClr val="D6801C"/>
                </a:solidFill>
                <a:latin typeface="Poppins Bold"/>
                <a:cs typeface="+mn-cs"/>
              </a:rPr>
              <a:t>       Maciej Kociołek- 3 LO- 9 miejsce</a:t>
            </a:r>
          </a:p>
          <a:p>
            <a:pPr algn="r" fontAlgn="auto">
              <a:lnSpc>
                <a:spcPts val="4367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19">
                <a:solidFill>
                  <a:srgbClr val="D6801C"/>
                </a:solidFill>
                <a:latin typeface="Poppins Bold"/>
                <a:cs typeface="+mn-cs"/>
              </a:rPr>
              <a:t>                                        Maria Matkowska- kl.7- 4 miejsce</a:t>
            </a:r>
          </a:p>
          <a:p>
            <a:pPr algn="r" fontAlgn="auto">
              <a:lnSpc>
                <a:spcPts val="4367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19">
                <a:solidFill>
                  <a:srgbClr val="D6801C"/>
                </a:solidFill>
                <a:latin typeface="Poppins Bold"/>
                <a:cs typeface="+mn-cs"/>
              </a:rPr>
              <a:t>Liliana Ottlik- kl.7- 5 miejsce</a:t>
            </a:r>
          </a:p>
          <a:p>
            <a:pPr algn="r" fontAlgn="auto">
              <a:lnSpc>
                <a:spcPts val="4367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19">
                <a:solidFill>
                  <a:srgbClr val="D6801C"/>
                </a:solidFill>
                <a:latin typeface="Poppins Bold"/>
                <a:cs typeface="+mn-cs"/>
              </a:rPr>
              <a:t>Zuzanna Chabecka- kl.7- 5 miejsce</a:t>
            </a:r>
          </a:p>
          <a:p>
            <a:pPr algn="r" fontAlgn="auto">
              <a:lnSpc>
                <a:spcPts val="4367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19">
                <a:solidFill>
                  <a:srgbClr val="D6801C"/>
                </a:solidFill>
                <a:latin typeface="Poppins Bold"/>
                <a:cs typeface="+mn-cs"/>
              </a:rPr>
              <a:t>                                        Robert Collin- kl.7- 6 miejsce</a:t>
            </a:r>
          </a:p>
          <a:p>
            <a:pPr algn="r" fontAlgn="auto">
              <a:lnSpc>
                <a:spcPts val="4367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19">
                <a:solidFill>
                  <a:srgbClr val="D6801C"/>
                </a:solidFill>
                <a:latin typeface="Poppins Bold"/>
                <a:cs typeface="+mn-cs"/>
              </a:rPr>
              <a:t>                                        Kacper Sławiński- kl. 7 – 7 miejsce</a:t>
            </a:r>
          </a:p>
          <a:p>
            <a:pPr algn="r" fontAlgn="auto">
              <a:lnSpc>
                <a:spcPts val="4367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19">
                <a:solidFill>
                  <a:srgbClr val="D6801C"/>
                </a:solidFill>
                <a:latin typeface="Poppins Bold"/>
                <a:cs typeface="+mn-cs"/>
              </a:rPr>
              <a:t>Bartosz Sadowski- kl.7- 9 miejsce</a:t>
            </a:r>
          </a:p>
          <a:p>
            <a:pPr algn="r" fontAlgn="auto">
              <a:lnSpc>
                <a:spcPts val="4367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19">
                <a:solidFill>
                  <a:srgbClr val="D6801C"/>
                </a:solidFill>
                <a:latin typeface="Poppins Bold"/>
                <a:cs typeface="+mn-cs"/>
              </a:rPr>
              <a:t>                                        Jan Popadiuk- kl.8- 7 miejsce</a:t>
            </a:r>
          </a:p>
          <a:p>
            <a:pPr algn="r" fontAlgn="auto">
              <a:lnSpc>
                <a:spcPts val="4367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673975" y="2779713"/>
            <a:ext cx="9585325" cy="52530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r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14">
                <a:solidFill>
                  <a:srgbClr val="D6801C"/>
                </a:solidFill>
                <a:latin typeface="Poppins Bold"/>
                <a:cs typeface="+mn-cs"/>
              </a:rPr>
              <a:t>                   WYRÓŻNIENIA - język angielski</a:t>
            </a:r>
          </a:p>
          <a:p>
            <a:pPr algn="r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algn="r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14">
                <a:solidFill>
                  <a:srgbClr val="D6801C"/>
                </a:solidFill>
                <a:latin typeface="Poppins Bold"/>
                <a:cs typeface="+mn-cs"/>
              </a:rPr>
              <a:t>                                        Nikola Skawińska -kl.1 LO – 15 miejsce</a:t>
            </a:r>
          </a:p>
          <a:p>
            <a:pPr algn="r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14">
                <a:solidFill>
                  <a:srgbClr val="D6801C"/>
                </a:solidFill>
                <a:latin typeface="Poppins Bold"/>
                <a:cs typeface="+mn-cs"/>
              </a:rPr>
              <a:t>Maksymilian Czupryna- kl.3 LO- 11 miejsce</a:t>
            </a:r>
          </a:p>
          <a:p>
            <a:pPr algn="r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14">
                <a:solidFill>
                  <a:srgbClr val="D6801C"/>
                </a:solidFill>
                <a:latin typeface="Poppins Bold"/>
                <a:cs typeface="+mn-cs"/>
              </a:rPr>
              <a:t>Magdalena Stodolna- kl.3 LO- 11 miejsce</a:t>
            </a:r>
          </a:p>
          <a:p>
            <a:pPr algn="r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14">
                <a:solidFill>
                  <a:srgbClr val="D6801C"/>
                </a:solidFill>
                <a:latin typeface="Poppins Bold"/>
                <a:cs typeface="+mn-cs"/>
              </a:rPr>
              <a:t>                                        Mateusz Winiarz-kl.3 LO- 13 miejsce</a:t>
            </a:r>
          </a:p>
          <a:p>
            <a:pPr algn="r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14">
                <a:solidFill>
                  <a:srgbClr val="D6801C"/>
                </a:solidFill>
                <a:latin typeface="Poppins Bold"/>
                <a:cs typeface="+mn-cs"/>
              </a:rPr>
              <a:t>Karolina Winowska- kl.3 LO- 13 miejsce</a:t>
            </a:r>
          </a:p>
          <a:p>
            <a:pPr algn="r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14">
                <a:solidFill>
                  <a:srgbClr val="D6801C"/>
                </a:solidFill>
                <a:latin typeface="Poppins Bold"/>
                <a:cs typeface="+mn-cs"/>
              </a:rPr>
              <a:t>                                        Amelia Chaffe- kl.4- 13 miejsce</a:t>
            </a:r>
          </a:p>
          <a:p>
            <a:pPr algn="r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14">
                <a:solidFill>
                  <a:srgbClr val="D6801C"/>
                </a:solidFill>
                <a:latin typeface="Poppins Bold"/>
                <a:cs typeface="+mn-cs"/>
              </a:rPr>
              <a:t>                                        Milena Petković- kl.7- 15 miejsce</a:t>
            </a:r>
          </a:p>
          <a:p>
            <a:pPr algn="r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14">
                <a:solidFill>
                  <a:srgbClr val="D6801C"/>
                </a:solidFill>
                <a:latin typeface="Poppins Bold"/>
                <a:cs typeface="+mn-cs"/>
              </a:rPr>
              <a:t>Marianna Syguła- kl.8- 15 miejsce</a:t>
            </a:r>
          </a:p>
          <a:p>
            <a:pPr algn="r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Freeform 2"/>
          <p:cNvSpPr>
            <a:spLocks noChangeArrowheads="1"/>
          </p:cNvSpPr>
          <p:nvPr/>
        </p:nvSpPr>
        <p:spPr bwMode="auto">
          <a:xfrm>
            <a:off x="13292138" y="-8488363"/>
            <a:ext cx="11717337" cy="11718926"/>
          </a:xfrm>
          <a:custGeom>
            <a:avLst/>
            <a:gdLst>
              <a:gd name="T0" fmla="*/ 0 w 11718284"/>
              <a:gd name="T1" fmla="*/ 0 h 11718284"/>
              <a:gd name="T2" fmla="*/ 11718284 w 11718284"/>
              <a:gd name="T3" fmla="*/ 11718284 h 11718284"/>
            </a:gdLst>
            <a:ahLst/>
            <a:cxnLst/>
            <a:rect l="T0" t="T1" r="T2" b="T3"/>
            <a:pathLst>
              <a:path w="11718284" h="11718284">
                <a:moveTo>
                  <a:pt x="0" y="0"/>
                </a:moveTo>
                <a:lnTo>
                  <a:pt x="11718284" y="0"/>
                </a:lnTo>
                <a:lnTo>
                  <a:pt x="11718284" y="11718284"/>
                </a:lnTo>
                <a:lnTo>
                  <a:pt x="0" y="1171828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99331" name="Freeform 3"/>
          <p:cNvSpPr>
            <a:spLocks noChangeArrowheads="1"/>
          </p:cNvSpPr>
          <p:nvPr/>
        </p:nvSpPr>
        <p:spPr bwMode="auto">
          <a:xfrm>
            <a:off x="11214100" y="366713"/>
            <a:ext cx="1004888" cy="1004887"/>
          </a:xfrm>
          <a:custGeom>
            <a:avLst/>
            <a:gdLst>
              <a:gd name="T0" fmla="*/ 0 w 1004905"/>
              <a:gd name="T1" fmla="*/ 0 h 1004905"/>
              <a:gd name="T2" fmla="*/ 1004905 w 1004905"/>
              <a:gd name="T3" fmla="*/ 1004905 h 1004905"/>
            </a:gdLst>
            <a:ahLst/>
            <a:cxnLst/>
            <a:rect l="T0" t="T1" r="T2" b="T3"/>
            <a:pathLst>
              <a:path w="1004905" h="1004905">
                <a:moveTo>
                  <a:pt x="0" y="0"/>
                </a:moveTo>
                <a:lnTo>
                  <a:pt x="1004906" y="0"/>
                </a:lnTo>
                <a:lnTo>
                  <a:pt x="1004906" y="1004905"/>
                </a:lnTo>
                <a:lnTo>
                  <a:pt x="0" y="100490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99332" name="TextBox 4"/>
          <p:cNvSpPr txBox="1">
            <a:spLocks noChangeArrowheads="1"/>
          </p:cNvSpPr>
          <p:nvPr/>
        </p:nvSpPr>
        <p:spPr bwMode="auto">
          <a:xfrm>
            <a:off x="-4244975" y="2600325"/>
            <a:ext cx="16837025" cy="545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lnSpc>
                <a:spcPts val="5463"/>
              </a:lnSpc>
            </a:pPr>
            <a:r>
              <a:rPr lang="en-US" sz="3900">
                <a:solidFill>
                  <a:srgbClr val="D6801C"/>
                </a:solidFill>
                <a:latin typeface="Poppins Bold" charset="-18"/>
              </a:rPr>
              <a:t>LAUREACI - język niemiecki</a:t>
            </a:r>
          </a:p>
          <a:p>
            <a:pPr algn="r">
              <a:lnSpc>
                <a:spcPts val="5463"/>
              </a:lnSpc>
            </a:pPr>
            <a:r>
              <a:rPr lang="en-US" sz="3900">
                <a:solidFill>
                  <a:srgbClr val="D6801C"/>
                </a:solidFill>
                <a:latin typeface="Poppins Bold" charset="-18"/>
              </a:rPr>
              <a:t>Martyna Kuska- kl. 1 LO – 5 miejsce</a:t>
            </a:r>
          </a:p>
          <a:p>
            <a:pPr algn="r">
              <a:lnSpc>
                <a:spcPts val="5463"/>
              </a:lnSpc>
            </a:pPr>
            <a:r>
              <a:rPr lang="en-US" sz="3900">
                <a:solidFill>
                  <a:srgbClr val="D6801C"/>
                </a:solidFill>
                <a:latin typeface="Poppins Bold" charset="-18"/>
              </a:rPr>
              <a:t>                                         Julia Adamusiak- kl.2 LO- 3 miejsce</a:t>
            </a:r>
          </a:p>
          <a:p>
            <a:pPr algn="r">
              <a:lnSpc>
                <a:spcPts val="5463"/>
              </a:lnSpc>
            </a:pPr>
            <a:r>
              <a:rPr lang="en-US" sz="3900">
                <a:solidFill>
                  <a:srgbClr val="D6801C"/>
                </a:solidFill>
                <a:latin typeface="Poppins Bold" charset="-18"/>
              </a:rPr>
              <a:t>                                         Aleksandra Mikołajczyk -kl. 7 – 9 miejsce</a:t>
            </a:r>
          </a:p>
          <a:p>
            <a:pPr algn="r">
              <a:lnSpc>
                <a:spcPts val="5463"/>
              </a:lnSpc>
            </a:pPr>
            <a:endParaRPr lang="pl-PL">
              <a:latin typeface="Calibri" pitchFamily="34" charset="0"/>
            </a:endParaRPr>
          </a:p>
          <a:p>
            <a:pPr algn="r">
              <a:lnSpc>
                <a:spcPts val="5463"/>
              </a:lnSpc>
            </a:pPr>
            <a:r>
              <a:rPr lang="en-US" sz="3900">
                <a:solidFill>
                  <a:srgbClr val="D6801C"/>
                </a:solidFill>
                <a:latin typeface="Poppins Bold" charset="-18"/>
              </a:rPr>
              <a:t>                   WYRÓŻNIENIA - język niemiecki</a:t>
            </a:r>
          </a:p>
          <a:p>
            <a:pPr algn="r">
              <a:lnSpc>
                <a:spcPts val="5463"/>
              </a:lnSpc>
            </a:pPr>
            <a:r>
              <a:rPr lang="en-US" sz="3900">
                <a:solidFill>
                  <a:srgbClr val="D6801C"/>
                </a:solidFill>
                <a:latin typeface="Poppins Bold" charset="-18"/>
              </a:rPr>
              <a:t>Stanisław Jakubowski- kl.3 LO- 11 miejsce</a:t>
            </a:r>
          </a:p>
          <a:p>
            <a:pPr>
              <a:lnSpc>
                <a:spcPts val="5038"/>
              </a:lnSpc>
            </a:pPr>
            <a:endParaRPr lang="pl-PL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89013" y="1757363"/>
            <a:ext cx="6816725" cy="6816725"/>
            <a:chOff x="0" y="0"/>
            <a:chExt cx="837653" cy="837653"/>
          </a:xfrm>
        </p:grpSpPr>
        <p:sp>
          <p:nvSpPr>
            <p:cNvPr id="80929" name="Freeform 3"/>
            <p:cNvSpPr>
              <a:spLocks noChangeArrowheads="1"/>
            </p:cNvSpPr>
            <p:nvPr/>
          </p:nvSpPr>
          <p:spPr bwMode="auto">
            <a:xfrm>
              <a:off x="0" y="0"/>
              <a:ext cx="837653" cy="837653"/>
            </a:xfrm>
            <a:custGeom>
              <a:avLst/>
              <a:gdLst>
                <a:gd name="T0" fmla="*/ 0 w 837653"/>
                <a:gd name="T1" fmla="*/ 0 h 837653"/>
                <a:gd name="T2" fmla="*/ 837653 w 837653"/>
                <a:gd name="T3" fmla="*/ 837653 h 837653"/>
              </a:gdLst>
              <a:ahLst/>
              <a:cxnLst/>
              <a:rect l="T0" t="T1" r="T2" b="T3"/>
              <a:pathLst>
                <a:path w="837653" h="837653">
                  <a:moveTo>
                    <a:pt x="418826" y="0"/>
                  </a:moveTo>
                  <a:cubicBezTo>
                    <a:pt x="187515" y="0"/>
                    <a:pt x="0" y="187515"/>
                    <a:pt x="0" y="418826"/>
                  </a:cubicBezTo>
                  <a:cubicBezTo>
                    <a:pt x="0" y="650138"/>
                    <a:pt x="187515" y="837653"/>
                    <a:pt x="418826" y="837653"/>
                  </a:cubicBezTo>
                  <a:cubicBezTo>
                    <a:pt x="650138" y="837653"/>
                    <a:pt x="837653" y="650138"/>
                    <a:pt x="837653" y="418826"/>
                  </a:cubicBezTo>
                  <a:cubicBezTo>
                    <a:pt x="837653" y="187515"/>
                    <a:pt x="650138" y="0"/>
                    <a:pt x="418826" y="0"/>
                  </a:cubicBezTo>
                  <a:close/>
                </a:path>
              </a:pathLst>
            </a:custGeom>
            <a:solidFill>
              <a:srgbClr val="F5AF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0930" name="TextBox 4"/>
            <p:cNvSpPr txBox="1">
              <a:spLocks noChangeArrowheads="1"/>
            </p:cNvSpPr>
            <p:nvPr/>
          </p:nvSpPr>
          <p:spPr bwMode="auto">
            <a:xfrm>
              <a:off x="78530" y="21380"/>
              <a:ext cx="680593" cy="737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sp>
        <p:nvSpPr>
          <p:cNvPr id="80899" name="Freeform 5"/>
          <p:cNvSpPr>
            <a:spLocks noChangeArrowheads="1"/>
          </p:cNvSpPr>
          <p:nvPr/>
        </p:nvSpPr>
        <p:spPr bwMode="auto">
          <a:xfrm>
            <a:off x="1287463" y="2055813"/>
            <a:ext cx="6219825" cy="6219825"/>
          </a:xfrm>
          <a:custGeom>
            <a:avLst/>
            <a:gdLst>
              <a:gd name="T0" fmla="*/ 0 w 6220398"/>
              <a:gd name="T1" fmla="*/ 0 h 6220398"/>
              <a:gd name="T2" fmla="*/ 6220398 w 6220398"/>
              <a:gd name="T3" fmla="*/ 6220398 h 6220398"/>
            </a:gdLst>
            <a:ahLst/>
            <a:cxnLst/>
            <a:rect l="T0" t="T1" r="T2" b="T3"/>
            <a:pathLst>
              <a:path w="6220398" h="6220398">
                <a:moveTo>
                  <a:pt x="0" y="0"/>
                </a:moveTo>
                <a:lnTo>
                  <a:pt x="6220398" y="0"/>
                </a:lnTo>
                <a:lnTo>
                  <a:pt x="6220398" y="6220397"/>
                </a:lnTo>
                <a:lnTo>
                  <a:pt x="0" y="622039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80900" name="Freeform 6"/>
          <p:cNvSpPr>
            <a:spLocks noChangeArrowheads="1"/>
          </p:cNvSpPr>
          <p:nvPr/>
        </p:nvSpPr>
        <p:spPr bwMode="auto">
          <a:xfrm>
            <a:off x="1462088" y="2138363"/>
            <a:ext cx="6054725" cy="6054725"/>
          </a:xfrm>
          <a:custGeom>
            <a:avLst/>
            <a:gdLst>
              <a:gd name="T0" fmla="*/ 0 w 6055396"/>
              <a:gd name="T1" fmla="*/ 0 h 6055396"/>
              <a:gd name="T2" fmla="*/ 6055396 w 6055396"/>
              <a:gd name="T3" fmla="*/ 6055396 h 6055396"/>
            </a:gdLst>
            <a:ahLst/>
            <a:cxnLst/>
            <a:rect l="T0" t="T1" r="T2" b="T3"/>
            <a:pathLst>
              <a:path w="6055396" h="6055396">
                <a:moveTo>
                  <a:pt x="0" y="0"/>
                </a:moveTo>
                <a:lnTo>
                  <a:pt x="6055397" y="0"/>
                </a:lnTo>
                <a:lnTo>
                  <a:pt x="6055397" y="6055397"/>
                </a:lnTo>
                <a:lnTo>
                  <a:pt x="0" y="605539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519238" y="2400300"/>
            <a:ext cx="5807075" cy="5532438"/>
            <a:chOff x="0" y="0"/>
            <a:chExt cx="852913" cy="812800"/>
          </a:xfrm>
        </p:grpSpPr>
        <p:sp>
          <p:nvSpPr>
            <p:cNvPr id="80927" name="Freeform 8"/>
            <p:cNvSpPr>
              <a:spLocks noChangeArrowheads="1"/>
            </p:cNvSpPr>
            <p:nvPr/>
          </p:nvSpPr>
          <p:spPr bwMode="auto">
            <a:xfrm>
              <a:off x="0" y="0"/>
              <a:ext cx="852913" cy="812800"/>
            </a:xfrm>
            <a:custGeom>
              <a:avLst/>
              <a:gdLst>
                <a:gd name="T0" fmla="*/ 0 w 852913"/>
                <a:gd name="T1" fmla="*/ 0 h 812800"/>
                <a:gd name="T2" fmla="*/ 852913 w 852913"/>
                <a:gd name="T3" fmla="*/ 812800 h 812800"/>
              </a:gdLst>
              <a:ahLst/>
              <a:cxnLst/>
              <a:rect l="T0" t="T1" r="T2" b="T3"/>
              <a:pathLst>
                <a:path w="852913" h="812800">
                  <a:moveTo>
                    <a:pt x="426456" y="0"/>
                  </a:moveTo>
                  <a:cubicBezTo>
                    <a:pt x="190931" y="0"/>
                    <a:pt x="0" y="181951"/>
                    <a:pt x="0" y="406400"/>
                  </a:cubicBezTo>
                  <a:cubicBezTo>
                    <a:pt x="0" y="630849"/>
                    <a:pt x="190931" y="812800"/>
                    <a:pt x="426456" y="812800"/>
                  </a:cubicBezTo>
                  <a:cubicBezTo>
                    <a:pt x="661982" y="812800"/>
                    <a:pt x="852913" y="630849"/>
                    <a:pt x="852913" y="406400"/>
                  </a:cubicBezTo>
                  <a:cubicBezTo>
                    <a:pt x="852913" y="181951"/>
                    <a:pt x="661982" y="0"/>
                    <a:pt x="426456" y="0"/>
                  </a:cubicBezTo>
                  <a:close/>
                </a:path>
              </a:pathLst>
            </a:custGeom>
            <a:solidFill>
              <a:srgbClr val="FFB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0928" name="TextBox 9"/>
            <p:cNvSpPr txBox="1">
              <a:spLocks noChangeArrowheads="1"/>
            </p:cNvSpPr>
            <p:nvPr/>
          </p:nvSpPr>
          <p:spPr bwMode="auto">
            <a:xfrm>
              <a:off x="79961" y="19050"/>
              <a:ext cx="692992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4" name="Group 10"/>
          <p:cNvGrpSpPr>
            <a:grpSpLocks noChangeAspect="1"/>
          </p:cNvGrpSpPr>
          <p:nvPr/>
        </p:nvGrpSpPr>
        <p:grpSpPr bwMode="auto">
          <a:xfrm>
            <a:off x="1822450" y="2592388"/>
            <a:ext cx="5149850" cy="5148262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t="-16625" b="-16625"/>
              </a:stretch>
            </a:blipFill>
          </p:spPr>
        </p:sp>
      </p:grpSp>
      <p:sp>
        <p:nvSpPr>
          <p:cNvPr id="80903" name="Freeform 12"/>
          <p:cNvSpPr>
            <a:spLocks noChangeArrowheads="1"/>
          </p:cNvSpPr>
          <p:nvPr/>
        </p:nvSpPr>
        <p:spPr bwMode="auto">
          <a:xfrm rot="10800000">
            <a:off x="4397375" y="750888"/>
            <a:ext cx="4392613" cy="8785225"/>
          </a:xfrm>
          <a:custGeom>
            <a:avLst/>
            <a:gdLst>
              <a:gd name="T0" fmla="*/ 0 w 4392637"/>
              <a:gd name="T1" fmla="*/ 0 h 8785274"/>
              <a:gd name="T2" fmla="*/ 4392637 w 4392637"/>
              <a:gd name="T3" fmla="*/ 8785274 h 8785274"/>
            </a:gdLst>
            <a:ahLst/>
            <a:cxnLst/>
            <a:rect l="T0" t="T1" r="T2" b="T3"/>
            <a:pathLst>
              <a:path w="4392637" h="8785274">
                <a:moveTo>
                  <a:pt x="0" y="0"/>
                </a:moveTo>
                <a:lnTo>
                  <a:pt x="4392637" y="0"/>
                </a:lnTo>
                <a:lnTo>
                  <a:pt x="4392637" y="8785274"/>
                </a:lnTo>
                <a:lnTo>
                  <a:pt x="0" y="878527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1303338" y="2352675"/>
            <a:ext cx="431800" cy="431800"/>
            <a:chOff x="0" y="0"/>
            <a:chExt cx="812800" cy="812800"/>
          </a:xfrm>
        </p:grpSpPr>
        <p:sp>
          <p:nvSpPr>
            <p:cNvPr id="80922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AF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0923" name="TextBox 16"/>
            <p:cNvSpPr txBox="1">
              <a:spLocks noChangeArrowheads="1"/>
            </p:cNvSpPr>
            <p:nvPr/>
          </p:nvSpPr>
          <p:spPr bwMode="auto">
            <a:xfrm>
              <a:off x="76200" y="19050"/>
              <a:ext cx="6604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1246188" y="7456488"/>
            <a:ext cx="431800" cy="431800"/>
            <a:chOff x="0" y="0"/>
            <a:chExt cx="812800" cy="812800"/>
          </a:xfrm>
        </p:grpSpPr>
        <p:sp>
          <p:nvSpPr>
            <p:cNvPr id="80920" name="Freeform 18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AF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0921" name="TextBox 19"/>
            <p:cNvSpPr txBox="1">
              <a:spLocks noChangeArrowheads="1"/>
            </p:cNvSpPr>
            <p:nvPr/>
          </p:nvSpPr>
          <p:spPr bwMode="auto">
            <a:xfrm>
              <a:off x="76200" y="19050"/>
              <a:ext cx="6604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103188" y="9090025"/>
            <a:ext cx="2832100" cy="2832100"/>
            <a:chOff x="0" y="0"/>
            <a:chExt cx="812800" cy="812800"/>
          </a:xfrm>
        </p:grpSpPr>
        <p:sp>
          <p:nvSpPr>
            <p:cNvPr id="80918" name="Freeform 21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733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0919" name="TextBox 22"/>
            <p:cNvSpPr txBox="1">
              <a:spLocks noChangeArrowheads="1"/>
            </p:cNvSpPr>
            <p:nvPr/>
          </p:nvSpPr>
          <p:spPr bwMode="auto">
            <a:xfrm>
              <a:off x="76200" y="19050"/>
              <a:ext cx="6604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1822450" y="434975"/>
            <a:ext cx="1187450" cy="1187450"/>
            <a:chOff x="0" y="0"/>
            <a:chExt cx="812800" cy="812800"/>
          </a:xfrm>
        </p:grpSpPr>
        <p:sp>
          <p:nvSpPr>
            <p:cNvPr id="80916" name="Freeform 24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733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0917" name="TextBox 25"/>
            <p:cNvSpPr txBox="1">
              <a:spLocks noChangeArrowheads="1"/>
            </p:cNvSpPr>
            <p:nvPr/>
          </p:nvSpPr>
          <p:spPr bwMode="auto">
            <a:xfrm>
              <a:off x="76200" y="19050"/>
              <a:ext cx="6604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7516813" y="8710613"/>
            <a:ext cx="1050925" cy="1050925"/>
            <a:chOff x="0" y="0"/>
            <a:chExt cx="812800" cy="812800"/>
          </a:xfrm>
        </p:grpSpPr>
        <p:sp>
          <p:nvSpPr>
            <p:cNvPr id="80914" name="Freeform 27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733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0915" name="TextBox 28"/>
            <p:cNvSpPr txBox="1">
              <a:spLocks noChangeArrowheads="1"/>
            </p:cNvSpPr>
            <p:nvPr/>
          </p:nvSpPr>
          <p:spPr bwMode="auto">
            <a:xfrm>
              <a:off x="76200" y="19050"/>
              <a:ext cx="6604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8042275" y="-896938"/>
            <a:ext cx="1795463" cy="1793876"/>
            <a:chOff x="0" y="0"/>
            <a:chExt cx="812800" cy="812800"/>
          </a:xfrm>
        </p:grpSpPr>
        <p:sp>
          <p:nvSpPr>
            <p:cNvPr id="80912" name="Freeform 30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0913" name="TextBox 31"/>
            <p:cNvSpPr txBox="1">
              <a:spLocks noChangeArrowheads="1"/>
            </p:cNvSpPr>
            <p:nvPr/>
          </p:nvSpPr>
          <p:spPr bwMode="auto">
            <a:xfrm>
              <a:off x="76200" y="19050"/>
              <a:ext cx="6604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800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sp>
        <p:nvSpPr>
          <p:cNvPr id="80910" name="Freeform 32"/>
          <p:cNvSpPr>
            <a:spLocks noChangeArrowheads="1"/>
          </p:cNvSpPr>
          <p:nvPr/>
        </p:nvSpPr>
        <p:spPr bwMode="auto">
          <a:xfrm>
            <a:off x="9837738" y="8193088"/>
            <a:ext cx="9896475" cy="1116012"/>
          </a:xfrm>
          <a:custGeom>
            <a:avLst/>
            <a:gdLst>
              <a:gd name="T0" fmla="*/ 0 w 9897851"/>
              <a:gd name="T1" fmla="*/ 0 h 1115758"/>
              <a:gd name="T2" fmla="*/ 9897851 w 9897851"/>
              <a:gd name="T3" fmla="*/ 1115758 h 1115758"/>
            </a:gdLst>
            <a:ahLst/>
            <a:cxnLst/>
            <a:rect l="T0" t="T1" r="T2" b="T3"/>
            <a:pathLst>
              <a:path w="9897851" h="1115758">
                <a:moveTo>
                  <a:pt x="0" y="0"/>
                </a:moveTo>
                <a:lnTo>
                  <a:pt x="9897851" y="0"/>
                </a:lnTo>
                <a:lnTo>
                  <a:pt x="9897851" y="1115757"/>
                </a:lnTo>
                <a:lnTo>
                  <a:pt x="0" y="111575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3" name="TextBox 33"/>
          <p:cNvSpPr txBox="1"/>
          <p:nvPr/>
        </p:nvSpPr>
        <p:spPr>
          <a:xfrm>
            <a:off x="9144000" y="2635250"/>
            <a:ext cx="8047038" cy="50260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r" fontAlgn="auto">
              <a:lnSpc>
                <a:spcPts val="98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199">
                <a:solidFill>
                  <a:srgbClr val="000000"/>
                </a:solidFill>
                <a:latin typeface="Poppins Bold"/>
                <a:cs typeface="+mn-cs"/>
              </a:rPr>
              <a:t>Zestawienie wyników egzaminów 2016-2022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Freeform 2"/>
          <p:cNvSpPr>
            <a:spLocks noChangeArrowheads="1"/>
          </p:cNvSpPr>
          <p:nvPr/>
        </p:nvSpPr>
        <p:spPr bwMode="auto">
          <a:xfrm>
            <a:off x="13292138" y="-8488363"/>
            <a:ext cx="11717337" cy="11718926"/>
          </a:xfrm>
          <a:custGeom>
            <a:avLst/>
            <a:gdLst>
              <a:gd name="T0" fmla="*/ 0 w 11718284"/>
              <a:gd name="T1" fmla="*/ 0 h 11718284"/>
              <a:gd name="T2" fmla="*/ 11718284 w 11718284"/>
              <a:gd name="T3" fmla="*/ 11718284 h 11718284"/>
            </a:gdLst>
            <a:ahLst/>
            <a:cxnLst/>
            <a:rect l="T0" t="T1" r="T2" b="T3"/>
            <a:pathLst>
              <a:path w="11718284" h="11718284">
                <a:moveTo>
                  <a:pt x="0" y="0"/>
                </a:moveTo>
                <a:lnTo>
                  <a:pt x="11718284" y="0"/>
                </a:lnTo>
                <a:lnTo>
                  <a:pt x="11718284" y="11718284"/>
                </a:lnTo>
                <a:lnTo>
                  <a:pt x="0" y="1171828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00355" name="Freeform 3"/>
          <p:cNvSpPr>
            <a:spLocks noChangeArrowheads="1"/>
          </p:cNvSpPr>
          <p:nvPr/>
        </p:nvSpPr>
        <p:spPr bwMode="auto">
          <a:xfrm>
            <a:off x="11214100" y="366713"/>
            <a:ext cx="1004888" cy="1004887"/>
          </a:xfrm>
          <a:custGeom>
            <a:avLst/>
            <a:gdLst>
              <a:gd name="T0" fmla="*/ 0 w 1004905"/>
              <a:gd name="T1" fmla="*/ 0 h 1004905"/>
              <a:gd name="T2" fmla="*/ 1004905 w 1004905"/>
              <a:gd name="T3" fmla="*/ 1004905 h 1004905"/>
            </a:gdLst>
            <a:ahLst/>
            <a:cxnLst/>
            <a:rect l="T0" t="T1" r="T2" b="T3"/>
            <a:pathLst>
              <a:path w="1004905" h="1004905">
                <a:moveTo>
                  <a:pt x="0" y="0"/>
                </a:moveTo>
                <a:lnTo>
                  <a:pt x="1004906" y="0"/>
                </a:lnTo>
                <a:lnTo>
                  <a:pt x="1004906" y="1004905"/>
                </a:lnTo>
                <a:lnTo>
                  <a:pt x="0" y="100490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" name="TextBox 4"/>
          <p:cNvSpPr txBox="1"/>
          <p:nvPr/>
        </p:nvSpPr>
        <p:spPr>
          <a:xfrm>
            <a:off x="1028700" y="1285875"/>
            <a:ext cx="14066838" cy="76342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just" fontAlgn="auto">
              <a:lnSpc>
                <a:spcPts val="381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26">
                <a:solidFill>
                  <a:srgbClr val="D6801C"/>
                </a:solidFill>
                <a:latin typeface="Poppins Bold"/>
                <a:cs typeface="+mn-cs"/>
              </a:rPr>
              <a:t>•Ogólnopolski Konkurs „ Lust auf Lesen” </a:t>
            </a:r>
          </a:p>
          <a:p>
            <a:pPr algn="just" fontAlgn="auto">
              <a:lnSpc>
                <a:spcPts val="381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26">
                <a:solidFill>
                  <a:srgbClr val="D6801C"/>
                </a:solidFill>
                <a:latin typeface="Poppins Bold"/>
                <a:cs typeface="+mn-cs"/>
              </a:rPr>
              <a:t>organizowany przez Polskie Stowarzyszenie Nauczycieli  Języka Niemieckiego</a:t>
            </a:r>
          </a:p>
          <a:p>
            <a:pPr algn="just" fontAlgn="auto">
              <a:lnSpc>
                <a:spcPts val="381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26">
                <a:solidFill>
                  <a:srgbClr val="D6801C"/>
                </a:solidFill>
                <a:latin typeface="Poppins Bold"/>
                <a:cs typeface="+mn-cs"/>
              </a:rPr>
              <a:t>            </a:t>
            </a:r>
          </a:p>
          <a:p>
            <a:pPr algn="just" fontAlgn="auto">
              <a:lnSpc>
                <a:spcPts val="381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26">
                <a:solidFill>
                  <a:srgbClr val="D6801C"/>
                </a:solidFill>
                <a:latin typeface="Poppins Bold"/>
                <a:cs typeface="+mn-cs"/>
              </a:rPr>
              <a:t>Liliana Ottlik – udział etap regionalny </a:t>
            </a:r>
          </a:p>
          <a:p>
            <a:pPr algn="just" fontAlgn="auto">
              <a:lnSpc>
                <a:spcPts val="381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26">
                <a:solidFill>
                  <a:srgbClr val="D6801C"/>
                </a:solidFill>
                <a:latin typeface="Poppins Bold"/>
                <a:cs typeface="+mn-cs"/>
              </a:rPr>
              <a:t>Ignacy Kulka- finalista      </a:t>
            </a:r>
          </a:p>
          <a:p>
            <a:pPr algn="just" fontAlgn="auto">
              <a:lnSpc>
                <a:spcPts val="381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26">
                <a:solidFill>
                  <a:srgbClr val="D6801C"/>
                </a:solidFill>
                <a:latin typeface="Poppins Bold"/>
                <a:cs typeface="+mn-cs"/>
              </a:rPr>
              <a:t>                                                                </a:t>
            </a:r>
          </a:p>
          <a:p>
            <a:pPr algn="just" fontAlgn="auto">
              <a:lnSpc>
                <a:spcPts val="381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26">
                <a:solidFill>
                  <a:srgbClr val="D6801C"/>
                </a:solidFill>
                <a:latin typeface="Poppins Bold"/>
                <a:cs typeface="+mn-cs"/>
              </a:rPr>
              <a:t>•Powiatowy Konkurs Językowy „Młody Poliglota”</a:t>
            </a:r>
          </a:p>
          <a:p>
            <a:pPr algn="just" fontAlgn="auto">
              <a:lnSpc>
                <a:spcPts val="381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26">
                <a:solidFill>
                  <a:srgbClr val="D6801C"/>
                </a:solidFill>
                <a:latin typeface="Poppins Bold"/>
                <a:cs typeface="+mn-cs"/>
              </a:rPr>
              <a:t> Ignacy Kulka-kl.8- 1 miejsce</a:t>
            </a:r>
          </a:p>
          <a:p>
            <a:pPr algn="just" fontAlgn="auto">
              <a:lnSpc>
                <a:spcPts val="381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26">
                <a:solidFill>
                  <a:srgbClr val="D6801C"/>
                </a:solidFill>
                <a:latin typeface="Poppins Bold"/>
                <a:cs typeface="+mn-cs"/>
              </a:rPr>
              <a:t>Liliana Ottlik-kl.8- 3 miejsce</a:t>
            </a:r>
          </a:p>
          <a:p>
            <a:pPr algn="just" fontAlgn="auto">
              <a:lnSpc>
                <a:spcPts val="3816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algn="just" fontAlgn="auto">
              <a:lnSpc>
                <a:spcPts val="381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26">
                <a:solidFill>
                  <a:srgbClr val="D6801C"/>
                </a:solidFill>
                <a:latin typeface="Poppins Bold"/>
                <a:cs typeface="+mn-cs"/>
              </a:rPr>
              <a:t>•Powiatowy Konkurs Językowy „Duży Poliglota”</a:t>
            </a:r>
          </a:p>
          <a:p>
            <a:pPr algn="just" fontAlgn="auto">
              <a:lnSpc>
                <a:spcPts val="381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26">
                <a:solidFill>
                  <a:srgbClr val="D6801C"/>
                </a:solidFill>
                <a:latin typeface="Poppins Bold"/>
                <a:cs typeface="+mn-cs"/>
              </a:rPr>
              <a:t>Aleksandra Warczygłowa- kl.4 LO- 1 miejsce</a:t>
            </a:r>
          </a:p>
          <a:p>
            <a:pPr algn="just" fontAlgn="auto">
              <a:lnSpc>
                <a:spcPts val="3816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algn="just" fontAlgn="auto">
              <a:lnSpc>
                <a:spcPts val="381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26">
                <a:solidFill>
                  <a:srgbClr val="D6801C"/>
                </a:solidFill>
                <a:latin typeface="Poppins Bold"/>
                <a:cs typeface="+mn-cs"/>
              </a:rPr>
              <a:t>•Konkurs Pięknego Czytania w Języku Niemieckim</a:t>
            </a:r>
          </a:p>
          <a:p>
            <a:pPr algn="just" fontAlgn="auto">
              <a:lnSpc>
                <a:spcPts val="381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26">
                <a:solidFill>
                  <a:srgbClr val="D6801C"/>
                </a:solidFill>
                <a:latin typeface="Poppins Bold"/>
                <a:cs typeface="+mn-cs"/>
              </a:rPr>
              <a:t> Liliana Ottlik- wyróżnienie</a:t>
            </a:r>
          </a:p>
          <a:p>
            <a:pPr algn="just" fontAlgn="auto">
              <a:lnSpc>
                <a:spcPts val="3816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reeform 2"/>
          <p:cNvSpPr>
            <a:spLocks noChangeArrowheads="1"/>
          </p:cNvSpPr>
          <p:nvPr/>
        </p:nvSpPr>
        <p:spPr bwMode="auto">
          <a:xfrm>
            <a:off x="13387388" y="-9031288"/>
            <a:ext cx="11718925" cy="11718926"/>
          </a:xfrm>
          <a:custGeom>
            <a:avLst/>
            <a:gdLst>
              <a:gd name="T0" fmla="*/ 0 w 11718284"/>
              <a:gd name="T1" fmla="*/ 0 h 11718284"/>
              <a:gd name="T2" fmla="*/ 11718284 w 11718284"/>
              <a:gd name="T3" fmla="*/ 11718284 h 11718284"/>
            </a:gdLst>
            <a:ahLst/>
            <a:cxnLst/>
            <a:rect l="T0" t="T1" r="T2" b="T3"/>
            <a:pathLst>
              <a:path w="11718284" h="11718284">
                <a:moveTo>
                  <a:pt x="0" y="0"/>
                </a:moveTo>
                <a:lnTo>
                  <a:pt x="11718284" y="0"/>
                </a:lnTo>
                <a:lnTo>
                  <a:pt x="11718284" y="11718284"/>
                </a:lnTo>
                <a:lnTo>
                  <a:pt x="0" y="1171828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95235" name="Freeform 3"/>
          <p:cNvSpPr>
            <a:spLocks noChangeArrowheads="1"/>
          </p:cNvSpPr>
          <p:nvPr/>
        </p:nvSpPr>
        <p:spPr bwMode="auto">
          <a:xfrm>
            <a:off x="11214100" y="366713"/>
            <a:ext cx="1004888" cy="1004887"/>
          </a:xfrm>
          <a:custGeom>
            <a:avLst/>
            <a:gdLst>
              <a:gd name="T0" fmla="*/ 0 w 1004905"/>
              <a:gd name="T1" fmla="*/ 0 h 1004905"/>
              <a:gd name="T2" fmla="*/ 1004905 w 1004905"/>
              <a:gd name="T3" fmla="*/ 1004905 h 1004905"/>
            </a:gdLst>
            <a:ahLst/>
            <a:cxnLst/>
            <a:rect l="T0" t="T1" r="T2" b="T3"/>
            <a:pathLst>
              <a:path w="1004905" h="1004905">
                <a:moveTo>
                  <a:pt x="0" y="0"/>
                </a:moveTo>
                <a:lnTo>
                  <a:pt x="1004906" y="0"/>
                </a:lnTo>
                <a:lnTo>
                  <a:pt x="1004906" y="1004905"/>
                </a:lnTo>
                <a:lnTo>
                  <a:pt x="0" y="100490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95236" name="TextBox 4"/>
          <p:cNvSpPr txBox="1">
            <a:spLocks noChangeArrowheads="1"/>
          </p:cNvSpPr>
          <p:nvPr/>
        </p:nvSpPr>
        <p:spPr bwMode="auto">
          <a:xfrm>
            <a:off x="1028700" y="596900"/>
            <a:ext cx="10380663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5875"/>
              </a:lnSpc>
            </a:pPr>
            <a:r>
              <a:rPr lang="en-US" sz="4200">
                <a:solidFill>
                  <a:srgbClr val="000000"/>
                </a:solidFill>
                <a:latin typeface="Poppins Bold" charset="-18"/>
              </a:rPr>
              <a:t>Osiągnięcia sportowe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157413"/>
            <a:ext cx="16038513" cy="86946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41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99" dirty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en-US" sz="2999" dirty="0" err="1">
                <a:solidFill>
                  <a:srgbClr val="D6801C"/>
                </a:solidFill>
                <a:latin typeface="Poppins Bold"/>
                <a:cs typeface="+mn-cs"/>
              </a:rPr>
              <a:t>Powiatowe</a:t>
            </a:r>
            <a:r>
              <a:rPr lang="en-US" sz="2999" dirty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en-US" sz="2999" dirty="0" err="1">
                <a:solidFill>
                  <a:srgbClr val="D6801C"/>
                </a:solidFill>
                <a:latin typeface="Poppins Bold"/>
                <a:cs typeface="+mn-cs"/>
              </a:rPr>
              <a:t>Mistrzostwa</a:t>
            </a:r>
            <a:r>
              <a:rPr lang="en-US" sz="2999" dirty="0">
                <a:solidFill>
                  <a:srgbClr val="D6801C"/>
                </a:solidFill>
                <a:latin typeface="Poppins Bold"/>
                <a:cs typeface="+mn-cs"/>
              </a:rPr>
              <a:t> w </a:t>
            </a:r>
            <a:r>
              <a:rPr lang="en-US" sz="2999" dirty="0" err="1">
                <a:solidFill>
                  <a:srgbClr val="D6801C"/>
                </a:solidFill>
                <a:latin typeface="Poppins Bold"/>
                <a:cs typeface="+mn-cs"/>
              </a:rPr>
              <a:t>Halowej</a:t>
            </a:r>
            <a:r>
              <a:rPr lang="en-US" sz="2999" dirty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en-US" sz="2999" dirty="0" err="1">
                <a:solidFill>
                  <a:srgbClr val="D6801C"/>
                </a:solidFill>
                <a:latin typeface="Poppins Bold"/>
                <a:cs typeface="+mn-cs"/>
              </a:rPr>
              <a:t>Piłce</a:t>
            </a:r>
            <a:r>
              <a:rPr lang="en-US" sz="2999" dirty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en-US" sz="2999" dirty="0" err="1">
                <a:solidFill>
                  <a:srgbClr val="D6801C"/>
                </a:solidFill>
                <a:latin typeface="Poppins Bold"/>
                <a:cs typeface="+mn-cs"/>
              </a:rPr>
              <a:t>Nożnej</a:t>
            </a:r>
            <a:r>
              <a:rPr lang="en-US" sz="2999" dirty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en-US" sz="2999" dirty="0" err="1">
                <a:solidFill>
                  <a:srgbClr val="D6801C"/>
                </a:solidFill>
                <a:latin typeface="Poppins Bold"/>
                <a:cs typeface="+mn-cs"/>
              </a:rPr>
              <a:t>chłopców</a:t>
            </a:r>
            <a:r>
              <a:rPr lang="en-US" sz="2999" dirty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en-US" sz="2999" dirty="0" err="1">
                <a:solidFill>
                  <a:srgbClr val="D6801C"/>
                </a:solidFill>
                <a:latin typeface="Poppins Bold"/>
                <a:cs typeface="+mn-cs"/>
              </a:rPr>
              <a:t>szkół</a:t>
            </a:r>
            <a:r>
              <a:rPr lang="en-US" sz="2999" dirty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en-US" sz="2999" dirty="0" err="1">
                <a:solidFill>
                  <a:srgbClr val="D6801C"/>
                </a:solidFill>
                <a:latin typeface="Poppins Bold"/>
                <a:cs typeface="+mn-cs"/>
              </a:rPr>
              <a:t>licealnych</a:t>
            </a:r>
            <a:r>
              <a:rPr lang="en-US" sz="2999" dirty="0">
                <a:solidFill>
                  <a:srgbClr val="D6801C"/>
                </a:solidFill>
                <a:latin typeface="Poppins Bold"/>
                <a:cs typeface="+mn-cs"/>
              </a:rPr>
              <a:t> w </a:t>
            </a:r>
            <a:r>
              <a:rPr lang="en-US" sz="2999" dirty="0" err="1">
                <a:solidFill>
                  <a:srgbClr val="D6801C"/>
                </a:solidFill>
                <a:latin typeface="Poppins Bold"/>
                <a:cs typeface="+mn-cs"/>
              </a:rPr>
              <a:t>Brzegu</a:t>
            </a:r>
            <a:r>
              <a:rPr lang="en-US" sz="2999" dirty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en-US" sz="2999" dirty="0" err="1">
                <a:solidFill>
                  <a:srgbClr val="D6801C"/>
                </a:solidFill>
                <a:latin typeface="Poppins Bold"/>
                <a:cs typeface="+mn-cs"/>
              </a:rPr>
              <a:t>Dolnym</a:t>
            </a:r>
            <a:r>
              <a:rPr lang="en-US" sz="2999" dirty="0">
                <a:solidFill>
                  <a:srgbClr val="D6801C"/>
                </a:solidFill>
                <a:latin typeface="Poppins Bold"/>
                <a:cs typeface="+mn-cs"/>
              </a:rPr>
              <a:t> . </a:t>
            </a:r>
          </a:p>
          <a:p>
            <a:pPr fontAlgn="auto">
              <a:lnSpc>
                <a:spcPts val="41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99" dirty="0">
                <a:solidFill>
                  <a:srgbClr val="D6801C"/>
                </a:solidFill>
                <a:latin typeface="Poppins Bold"/>
                <a:cs typeface="+mn-cs"/>
              </a:rPr>
              <a:t>W </a:t>
            </a:r>
            <a:r>
              <a:rPr lang="en-US" sz="2999" dirty="0" err="1">
                <a:solidFill>
                  <a:srgbClr val="D6801C"/>
                </a:solidFill>
                <a:latin typeface="Poppins Bold"/>
                <a:cs typeface="+mn-cs"/>
              </a:rPr>
              <a:t>zawodach</a:t>
            </a:r>
            <a:r>
              <a:rPr lang="en-US" sz="2999" dirty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en-US" sz="2999" dirty="0" err="1">
                <a:solidFill>
                  <a:srgbClr val="D6801C"/>
                </a:solidFill>
                <a:latin typeface="Poppins Bold"/>
                <a:cs typeface="+mn-cs"/>
              </a:rPr>
              <a:t>zajęliśmy</a:t>
            </a:r>
            <a:r>
              <a:rPr lang="en-US" sz="2999" dirty="0">
                <a:solidFill>
                  <a:srgbClr val="D6801C"/>
                </a:solidFill>
                <a:latin typeface="Poppins Bold"/>
                <a:cs typeface="+mn-cs"/>
              </a:rPr>
              <a:t> II </a:t>
            </a:r>
            <a:r>
              <a:rPr lang="en-US" sz="2999" dirty="0" err="1">
                <a:solidFill>
                  <a:srgbClr val="D6801C"/>
                </a:solidFill>
                <a:latin typeface="Poppins Bold"/>
                <a:cs typeface="+mn-cs"/>
              </a:rPr>
              <a:t>miejsce</a:t>
            </a:r>
            <a:r>
              <a:rPr lang="en-US" sz="2999" dirty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en-US" sz="2999" dirty="0" err="1">
                <a:solidFill>
                  <a:srgbClr val="D6801C"/>
                </a:solidFill>
                <a:latin typeface="Poppins Bold"/>
                <a:cs typeface="+mn-cs"/>
              </a:rPr>
              <a:t>wygrywając</a:t>
            </a:r>
            <a:r>
              <a:rPr lang="en-US" sz="2999" dirty="0">
                <a:solidFill>
                  <a:srgbClr val="D6801C"/>
                </a:solidFill>
                <a:latin typeface="Poppins Bold"/>
                <a:cs typeface="+mn-cs"/>
              </a:rPr>
              <a:t> 1 </a:t>
            </a:r>
            <a:r>
              <a:rPr lang="en-US" sz="2999" dirty="0" err="1">
                <a:solidFill>
                  <a:srgbClr val="D6801C"/>
                </a:solidFill>
                <a:latin typeface="Poppins Bold"/>
                <a:cs typeface="+mn-cs"/>
              </a:rPr>
              <a:t>mecz</a:t>
            </a:r>
            <a:r>
              <a:rPr lang="en-US" sz="2999" dirty="0">
                <a:solidFill>
                  <a:srgbClr val="D6801C"/>
                </a:solidFill>
                <a:latin typeface="Poppins Bold"/>
                <a:cs typeface="+mn-cs"/>
              </a:rPr>
              <a:t>, 1 </a:t>
            </a:r>
            <a:r>
              <a:rPr lang="en-US" sz="2999" dirty="0" err="1">
                <a:solidFill>
                  <a:srgbClr val="D6801C"/>
                </a:solidFill>
                <a:latin typeface="Poppins Bold"/>
                <a:cs typeface="+mn-cs"/>
              </a:rPr>
              <a:t>remisując</a:t>
            </a:r>
            <a:r>
              <a:rPr lang="en-US" sz="2999" dirty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en-US" sz="2999" dirty="0" err="1">
                <a:solidFill>
                  <a:srgbClr val="D6801C"/>
                </a:solidFill>
                <a:latin typeface="Poppins Bold"/>
                <a:cs typeface="+mn-cs"/>
              </a:rPr>
              <a:t>i</a:t>
            </a:r>
            <a:r>
              <a:rPr lang="en-US" sz="2999" dirty="0">
                <a:solidFill>
                  <a:srgbClr val="D6801C"/>
                </a:solidFill>
                <a:latin typeface="Poppins Bold"/>
                <a:cs typeface="+mn-cs"/>
              </a:rPr>
              <a:t> 1 </a:t>
            </a:r>
            <a:r>
              <a:rPr lang="en-US" sz="2999" dirty="0" err="1">
                <a:solidFill>
                  <a:srgbClr val="D6801C"/>
                </a:solidFill>
                <a:latin typeface="Poppins Bold"/>
                <a:cs typeface="+mn-cs"/>
              </a:rPr>
              <a:t>przegrywając</a:t>
            </a:r>
            <a:r>
              <a:rPr lang="en-US" sz="2999" dirty="0">
                <a:solidFill>
                  <a:srgbClr val="D6801C"/>
                </a:solidFill>
                <a:latin typeface="Poppins Bold"/>
                <a:cs typeface="+mn-cs"/>
              </a:rPr>
              <a:t>.</a:t>
            </a:r>
          </a:p>
          <a:p>
            <a:pPr fontAlgn="auto">
              <a:lnSpc>
                <a:spcPts val="4199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fontAlgn="auto">
              <a:lnSpc>
                <a:spcPts val="41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99" dirty="0">
                <a:solidFill>
                  <a:srgbClr val="D6801C"/>
                </a:solidFill>
                <a:latin typeface="Poppins Bold"/>
                <a:cs typeface="+mn-cs"/>
              </a:rPr>
              <a:t> W </a:t>
            </a:r>
            <a:r>
              <a:rPr lang="en-US" sz="2999" dirty="0" err="1">
                <a:solidFill>
                  <a:srgbClr val="D6801C"/>
                </a:solidFill>
                <a:latin typeface="Poppins Bold"/>
                <a:cs typeface="+mn-cs"/>
              </a:rPr>
              <a:t>hali</a:t>
            </a:r>
            <a:r>
              <a:rPr lang="en-US" sz="2999" dirty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en-US" sz="2999" dirty="0" err="1">
                <a:solidFill>
                  <a:srgbClr val="D6801C"/>
                </a:solidFill>
                <a:latin typeface="Poppins Bold"/>
                <a:cs typeface="+mn-cs"/>
              </a:rPr>
              <a:t>MOSiR</a:t>
            </a:r>
            <a:r>
              <a:rPr lang="en-US" sz="2999" dirty="0">
                <a:solidFill>
                  <a:srgbClr val="D6801C"/>
                </a:solidFill>
                <a:latin typeface="Poppins Bold"/>
                <a:cs typeface="+mn-cs"/>
              </a:rPr>
              <a:t> w </a:t>
            </a:r>
            <a:r>
              <a:rPr lang="en-US" sz="2999" dirty="0" err="1">
                <a:solidFill>
                  <a:srgbClr val="D6801C"/>
                </a:solidFill>
                <a:latin typeface="Poppins Bold"/>
                <a:cs typeface="+mn-cs"/>
              </a:rPr>
              <a:t>Brzegu</a:t>
            </a:r>
            <a:r>
              <a:rPr lang="en-US" sz="2999" dirty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en-US" sz="2999" dirty="0" err="1">
                <a:solidFill>
                  <a:srgbClr val="D6801C"/>
                </a:solidFill>
                <a:latin typeface="Poppins Bold"/>
                <a:cs typeface="+mn-cs"/>
              </a:rPr>
              <a:t>Dolnym</a:t>
            </a:r>
            <a:r>
              <a:rPr lang="en-US" sz="2999" dirty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en-US" sz="2999" dirty="0" err="1">
                <a:solidFill>
                  <a:srgbClr val="D6801C"/>
                </a:solidFill>
                <a:latin typeface="Poppins Bold"/>
                <a:cs typeface="+mn-cs"/>
              </a:rPr>
              <a:t>odbyły</a:t>
            </a:r>
            <a:r>
              <a:rPr lang="en-US" sz="2999" dirty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en-US" sz="2999" dirty="0" err="1">
                <a:solidFill>
                  <a:srgbClr val="D6801C"/>
                </a:solidFill>
                <a:latin typeface="Poppins Bold"/>
                <a:cs typeface="+mn-cs"/>
              </a:rPr>
              <a:t>się</a:t>
            </a:r>
            <a:r>
              <a:rPr lang="en-US" sz="2999" dirty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en-US" sz="2999" dirty="0" err="1">
                <a:solidFill>
                  <a:srgbClr val="D6801C"/>
                </a:solidFill>
                <a:latin typeface="Poppins Bold"/>
                <a:cs typeface="+mn-cs"/>
              </a:rPr>
              <a:t>zawody</a:t>
            </a:r>
            <a:r>
              <a:rPr lang="en-US" sz="2999" dirty="0">
                <a:solidFill>
                  <a:srgbClr val="D6801C"/>
                </a:solidFill>
                <a:latin typeface="Poppins Bold"/>
                <a:cs typeface="+mn-cs"/>
              </a:rPr>
              <a:t> w </a:t>
            </a:r>
            <a:r>
              <a:rPr lang="en-US" sz="2999" dirty="0" err="1">
                <a:solidFill>
                  <a:srgbClr val="D6801C"/>
                </a:solidFill>
                <a:latin typeface="Poppins Bold"/>
                <a:cs typeface="+mn-cs"/>
              </a:rPr>
              <a:t>koszykówce</a:t>
            </a:r>
            <a:r>
              <a:rPr lang="en-US" sz="2999" dirty="0">
                <a:solidFill>
                  <a:srgbClr val="D6801C"/>
                </a:solidFill>
                <a:latin typeface="Poppins Bold"/>
                <a:cs typeface="+mn-cs"/>
              </a:rPr>
              <a:t>. W </a:t>
            </a:r>
            <a:r>
              <a:rPr lang="en-US" sz="2999" dirty="0" err="1">
                <a:solidFill>
                  <a:srgbClr val="D6801C"/>
                </a:solidFill>
                <a:latin typeface="Poppins Bold"/>
                <a:cs typeface="+mn-cs"/>
              </a:rPr>
              <a:t>turnieju</a:t>
            </a:r>
            <a:r>
              <a:rPr lang="en-US" sz="2999" dirty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en-US" sz="2999" dirty="0" err="1">
                <a:solidFill>
                  <a:srgbClr val="D6801C"/>
                </a:solidFill>
                <a:latin typeface="Poppins Bold"/>
                <a:cs typeface="+mn-cs"/>
              </a:rPr>
              <a:t>udział</a:t>
            </a:r>
            <a:r>
              <a:rPr lang="en-US" sz="2999" dirty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en-US" sz="2999" dirty="0" err="1">
                <a:solidFill>
                  <a:srgbClr val="D6801C"/>
                </a:solidFill>
                <a:latin typeface="Poppins Bold"/>
                <a:cs typeface="+mn-cs"/>
              </a:rPr>
              <a:t>wzięły</a:t>
            </a:r>
            <a:r>
              <a:rPr lang="en-US" sz="2999" dirty="0">
                <a:solidFill>
                  <a:srgbClr val="D6801C"/>
                </a:solidFill>
                <a:latin typeface="Poppins Bold"/>
                <a:cs typeface="+mn-cs"/>
              </a:rPr>
              <a:t> 4 </a:t>
            </a:r>
            <a:r>
              <a:rPr lang="en-US" sz="2999" dirty="0" err="1">
                <a:solidFill>
                  <a:srgbClr val="D6801C"/>
                </a:solidFill>
                <a:latin typeface="Poppins Bold"/>
                <a:cs typeface="+mn-cs"/>
              </a:rPr>
              <a:t>szkoły</a:t>
            </a:r>
            <a:r>
              <a:rPr lang="en-US" sz="2999" dirty="0">
                <a:solidFill>
                  <a:srgbClr val="D6801C"/>
                </a:solidFill>
                <a:latin typeface="Poppins Bold"/>
                <a:cs typeface="+mn-cs"/>
              </a:rPr>
              <a:t> ZSS </a:t>
            </a:r>
            <a:r>
              <a:rPr lang="en-US" sz="2999" dirty="0" err="1">
                <a:solidFill>
                  <a:srgbClr val="D6801C"/>
                </a:solidFill>
                <a:latin typeface="Poppins Bold"/>
                <a:cs typeface="+mn-cs"/>
              </a:rPr>
              <a:t>Wołow</a:t>
            </a:r>
            <a:r>
              <a:rPr lang="en-US" sz="2999" dirty="0">
                <a:solidFill>
                  <a:srgbClr val="D6801C"/>
                </a:solidFill>
                <a:latin typeface="Poppins Bold"/>
                <a:cs typeface="+mn-cs"/>
              </a:rPr>
              <a:t>, ZSZ w </a:t>
            </a:r>
            <a:r>
              <a:rPr lang="en-US" sz="2999" dirty="0" err="1">
                <a:solidFill>
                  <a:srgbClr val="D6801C"/>
                </a:solidFill>
                <a:latin typeface="Poppins Bold"/>
                <a:cs typeface="+mn-cs"/>
              </a:rPr>
              <a:t>Wołowie</a:t>
            </a:r>
            <a:r>
              <a:rPr lang="en-US" sz="2999" dirty="0">
                <a:solidFill>
                  <a:srgbClr val="D6801C"/>
                </a:solidFill>
                <a:latin typeface="Poppins Bold"/>
                <a:cs typeface="+mn-cs"/>
              </a:rPr>
              <a:t>, </a:t>
            </a:r>
            <a:r>
              <a:rPr lang="en-US" sz="2999" dirty="0" err="1">
                <a:solidFill>
                  <a:srgbClr val="D6801C"/>
                </a:solidFill>
                <a:latin typeface="Poppins Bold"/>
                <a:cs typeface="+mn-cs"/>
              </a:rPr>
              <a:t>Technikum</a:t>
            </a:r>
            <a:r>
              <a:rPr lang="en-US" sz="2999" dirty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en-US" sz="2999" dirty="0" err="1">
                <a:solidFill>
                  <a:srgbClr val="D6801C"/>
                </a:solidFill>
                <a:latin typeface="Poppins Bold"/>
                <a:cs typeface="+mn-cs"/>
              </a:rPr>
              <a:t>im</a:t>
            </a:r>
            <a:r>
              <a:rPr lang="en-US" sz="2999" dirty="0">
                <a:solidFill>
                  <a:srgbClr val="D6801C"/>
                </a:solidFill>
                <a:latin typeface="Poppins Bold"/>
                <a:cs typeface="+mn-cs"/>
              </a:rPr>
              <a:t>. T. </a:t>
            </a:r>
            <a:r>
              <a:rPr lang="en-US" sz="2999" dirty="0" err="1">
                <a:solidFill>
                  <a:srgbClr val="D6801C"/>
                </a:solidFill>
                <a:latin typeface="Poppins Bold"/>
                <a:cs typeface="+mn-cs"/>
              </a:rPr>
              <a:t>Kościuszki</a:t>
            </a:r>
            <a:r>
              <a:rPr lang="en-US" sz="2999" dirty="0">
                <a:solidFill>
                  <a:srgbClr val="D6801C"/>
                </a:solidFill>
                <a:latin typeface="Poppins Bold"/>
                <a:cs typeface="+mn-cs"/>
              </a:rPr>
              <a:t> w </a:t>
            </a:r>
            <a:r>
              <a:rPr lang="en-US" sz="2999" dirty="0" err="1">
                <a:solidFill>
                  <a:srgbClr val="D6801C"/>
                </a:solidFill>
                <a:latin typeface="Poppins Bold"/>
                <a:cs typeface="+mn-cs"/>
              </a:rPr>
              <a:t>Wołowie</a:t>
            </a:r>
            <a:r>
              <a:rPr lang="en-US" sz="2999" dirty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en-US" sz="2999" dirty="0" err="1">
                <a:solidFill>
                  <a:srgbClr val="D6801C"/>
                </a:solidFill>
                <a:latin typeface="Poppins Bold"/>
                <a:cs typeface="+mn-cs"/>
              </a:rPr>
              <a:t>i</a:t>
            </a:r>
            <a:r>
              <a:rPr lang="en-US" sz="2999" dirty="0">
                <a:solidFill>
                  <a:srgbClr val="D6801C"/>
                </a:solidFill>
                <a:latin typeface="Poppins Bold"/>
                <a:cs typeface="+mn-cs"/>
              </a:rPr>
              <a:t> LO w </a:t>
            </a:r>
            <a:r>
              <a:rPr lang="en-US" sz="2999" dirty="0" err="1">
                <a:solidFill>
                  <a:srgbClr val="D6801C"/>
                </a:solidFill>
                <a:latin typeface="Poppins Bold"/>
                <a:cs typeface="+mn-cs"/>
              </a:rPr>
              <a:t>Brzegu</a:t>
            </a:r>
            <a:r>
              <a:rPr lang="en-US" sz="2999" dirty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en-US" sz="2999" dirty="0" err="1">
                <a:solidFill>
                  <a:srgbClr val="D6801C"/>
                </a:solidFill>
                <a:latin typeface="Poppins Bold"/>
                <a:cs typeface="+mn-cs"/>
              </a:rPr>
              <a:t>Dolnym</a:t>
            </a:r>
            <a:r>
              <a:rPr lang="en-US" sz="2999" dirty="0">
                <a:solidFill>
                  <a:srgbClr val="D6801C"/>
                </a:solidFill>
                <a:latin typeface="Poppins Bold"/>
                <a:cs typeface="+mn-cs"/>
              </a:rPr>
              <a:t>. ZSS </a:t>
            </a:r>
            <a:r>
              <a:rPr lang="en-US" sz="2999" dirty="0" err="1">
                <a:solidFill>
                  <a:srgbClr val="D6801C"/>
                </a:solidFill>
                <a:latin typeface="Poppins Bold"/>
                <a:cs typeface="+mn-cs"/>
              </a:rPr>
              <a:t>zajął</a:t>
            </a:r>
            <a:r>
              <a:rPr lang="en-US" sz="2999" dirty="0">
                <a:solidFill>
                  <a:srgbClr val="D6801C"/>
                </a:solidFill>
                <a:latin typeface="Poppins Bold"/>
                <a:cs typeface="+mn-cs"/>
              </a:rPr>
              <a:t> 2 </a:t>
            </a:r>
            <a:r>
              <a:rPr lang="en-US" sz="2999" dirty="0" err="1">
                <a:solidFill>
                  <a:srgbClr val="D6801C"/>
                </a:solidFill>
                <a:latin typeface="Poppins Bold"/>
                <a:cs typeface="+mn-cs"/>
              </a:rPr>
              <a:t>miejsce</a:t>
            </a:r>
            <a:r>
              <a:rPr lang="en-US" sz="2999" dirty="0">
                <a:solidFill>
                  <a:srgbClr val="D6801C"/>
                </a:solidFill>
                <a:latin typeface="Poppins Bold"/>
                <a:cs typeface="+mn-cs"/>
              </a:rPr>
              <a:t>. </a:t>
            </a:r>
          </a:p>
          <a:p>
            <a:pPr fontAlgn="auto">
              <a:lnSpc>
                <a:spcPts val="4199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fontAlgn="auto">
              <a:lnSpc>
                <a:spcPts val="41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99" dirty="0" err="1">
                <a:solidFill>
                  <a:srgbClr val="D6801C"/>
                </a:solidFill>
                <a:latin typeface="Poppins Bold"/>
                <a:cs typeface="+mn-cs"/>
              </a:rPr>
              <a:t>Zawody</a:t>
            </a:r>
            <a:r>
              <a:rPr lang="en-US" sz="2999" dirty="0">
                <a:solidFill>
                  <a:srgbClr val="D6801C"/>
                </a:solidFill>
                <a:latin typeface="Poppins Bold"/>
                <a:cs typeface="+mn-cs"/>
              </a:rPr>
              <a:t> w </a:t>
            </a:r>
            <a:r>
              <a:rPr lang="en-US" sz="2999" dirty="0" err="1">
                <a:solidFill>
                  <a:srgbClr val="D6801C"/>
                </a:solidFill>
                <a:latin typeface="Poppins Bold"/>
                <a:cs typeface="+mn-cs"/>
              </a:rPr>
              <a:t>siatkówce</a:t>
            </a:r>
            <a:r>
              <a:rPr lang="en-US" sz="2999" dirty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en-US" sz="2999" dirty="0" err="1">
                <a:solidFill>
                  <a:srgbClr val="D6801C"/>
                </a:solidFill>
                <a:latin typeface="Poppins Bold"/>
                <a:cs typeface="+mn-cs"/>
              </a:rPr>
              <a:t>szkół</a:t>
            </a:r>
            <a:r>
              <a:rPr lang="en-US" sz="2999" dirty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en-US" sz="2999" dirty="0" err="1">
                <a:solidFill>
                  <a:srgbClr val="D6801C"/>
                </a:solidFill>
                <a:latin typeface="Poppins Bold"/>
                <a:cs typeface="+mn-cs"/>
              </a:rPr>
              <a:t>średnich</a:t>
            </a:r>
            <a:r>
              <a:rPr lang="en-US" sz="2999" dirty="0">
                <a:solidFill>
                  <a:srgbClr val="D6801C"/>
                </a:solidFill>
                <a:latin typeface="Poppins Bold"/>
                <a:cs typeface="+mn-cs"/>
              </a:rPr>
              <a:t>. W </a:t>
            </a:r>
            <a:r>
              <a:rPr lang="en-US" sz="2999" dirty="0" err="1">
                <a:solidFill>
                  <a:srgbClr val="D6801C"/>
                </a:solidFill>
                <a:latin typeface="Poppins Bold"/>
                <a:cs typeface="+mn-cs"/>
              </a:rPr>
              <a:t>zawodach</a:t>
            </a:r>
            <a:r>
              <a:rPr lang="en-US" sz="2999" dirty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en-US" sz="2999" dirty="0" err="1">
                <a:solidFill>
                  <a:srgbClr val="D6801C"/>
                </a:solidFill>
                <a:latin typeface="Poppins Bold"/>
                <a:cs typeface="+mn-cs"/>
              </a:rPr>
              <a:t>zajęliśmy</a:t>
            </a:r>
            <a:r>
              <a:rPr lang="en-US" sz="2999" dirty="0">
                <a:solidFill>
                  <a:srgbClr val="D6801C"/>
                </a:solidFill>
                <a:latin typeface="Poppins Bold"/>
                <a:cs typeface="+mn-cs"/>
              </a:rPr>
              <a:t> 4 </a:t>
            </a:r>
            <a:r>
              <a:rPr lang="en-US" sz="2999" dirty="0" err="1">
                <a:solidFill>
                  <a:srgbClr val="D6801C"/>
                </a:solidFill>
                <a:latin typeface="Poppins Bold"/>
                <a:cs typeface="+mn-cs"/>
              </a:rPr>
              <a:t>miejsce</a:t>
            </a:r>
            <a:r>
              <a:rPr lang="en-US" sz="2999" dirty="0">
                <a:solidFill>
                  <a:srgbClr val="D6801C"/>
                </a:solidFill>
                <a:latin typeface="Poppins Bold"/>
                <a:cs typeface="+mn-cs"/>
              </a:rPr>
              <a:t>.</a:t>
            </a:r>
          </a:p>
          <a:p>
            <a:pPr fontAlgn="auto">
              <a:lnSpc>
                <a:spcPts val="4199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fontAlgn="auto">
              <a:lnSpc>
                <a:spcPts val="41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99" dirty="0" err="1">
                <a:solidFill>
                  <a:srgbClr val="D6801C"/>
                </a:solidFill>
                <a:latin typeface="Poppins Bold"/>
                <a:cs typeface="+mn-cs"/>
              </a:rPr>
              <a:t>Żeńska</a:t>
            </a:r>
            <a:r>
              <a:rPr lang="en-US" sz="2999" dirty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en-US" sz="2999" dirty="0" err="1">
                <a:solidFill>
                  <a:srgbClr val="D6801C"/>
                </a:solidFill>
                <a:latin typeface="Poppins Bold"/>
                <a:cs typeface="+mn-cs"/>
              </a:rPr>
              <a:t>drużyna</a:t>
            </a:r>
            <a:r>
              <a:rPr lang="en-US" sz="2999" dirty="0">
                <a:solidFill>
                  <a:srgbClr val="D6801C"/>
                </a:solidFill>
                <a:latin typeface="Poppins Bold"/>
                <a:cs typeface="+mn-cs"/>
              </a:rPr>
              <a:t> w </a:t>
            </a:r>
            <a:r>
              <a:rPr lang="en-US" sz="2999" dirty="0" err="1">
                <a:solidFill>
                  <a:srgbClr val="D6801C"/>
                </a:solidFill>
                <a:latin typeface="Poppins Bold"/>
                <a:cs typeface="+mn-cs"/>
              </a:rPr>
              <a:t>koszykówce</a:t>
            </a:r>
            <a:r>
              <a:rPr lang="en-US" sz="2999" dirty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en-US" sz="2999" dirty="0" err="1">
                <a:solidFill>
                  <a:srgbClr val="D6801C"/>
                </a:solidFill>
                <a:latin typeface="Poppins Bold"/>
                <a:cs typeface="+mn-cs"/>
              </a:rPr>
              <a:t>wzięła</a:t>
            </a:r>
            <a:r>
              <a:rPr lang="en-US" sz="2999" dirty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en-US" sz="2999" dirty="0" err="1">
                <a:solidFill>
                  <a:srgbClr val="D6801C"/>
                </a:solidFill>
                <a:latin typeface="Poppins Bold"/>
                <a:cs typeface="+mn-cs"/>
              </a:rPr>
              <a:t>udział</a:t>
            </a:r>
            <a:r>
              <a:rPr lang="en-US" sz="2999" dirty="0">
                <a:solidFill>
                  <a:srgbClr val="D6801C"/>
                </a:solidFill>
                <a:latin typeface="Poppins Bold"/>
                <a:cs typeface="+mn-cs"/>
              </a:rPr>
              <a:t> w </a:t>
            </a:r>
            <a:r>
              <a:rPr lang="en-US" sz="2999" dirty="0" err="1">
                <a:solidFill>
                  <a:srgbClr val="D6801C"/>
                </a:solidFill>
                <a:latin typeface="Poppins Bold"/>
                <a:cs typeface="+mn-cs"/>
              </a:rPr>
              <a:t>turnieju</a:t>
            </a:r>
            <a:r>
              <a:rPr lang="en-US" sz="2999" dirty="0">
                <a:solidFill>
                  <a:srgbClr val="D6801C"/>
                </a:solidFill>
                <a:latin typeface="Poppins Bold"/>
                <a:cs typeface="+mn-cs"/>
              </a:rPr>
              <a:t> w </a:t>
            </a:r>
            <a:r>
              <a:rPr lang="en-US" sz="2999" dirty="0" err="1">
                <a:solidFill>
                  <a:srgbClr val="D6801C"/>
                </a:solidFill>
                <a:latin typeface="Poppins Bold"/>
                <a:cs typeface="+mn-cs"/>
              </a:rPr>
              <a:t>Brzegu</a:t>
            </a:r>
            <a:r>
              <a:rPr lang="en-US" sz="2999" dirty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en-US" sz="2999" dirty="0" err="1">
                <a:solidFill>
                  <a:srgbClr val="D6801C"/>
                </a:solidFill>
                <a:latin typeface="Poppins Bold"/>
                <a:cs typeface="+mn-cs"/>
              </a:rPr>
              <a:t>Dolnym</a:t>
            </a:r>
            <a:r>
              <a:rPr lang="en-US" sz="2999" dirty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en-US" sz="2999" dirty="0" err="1">
                <a:solidFill>
                  <a:srgbClr val="D6801C"/>
                </a:solidFill>
                <a:latin typeface="Poppins Bold"/>
                <a:cs typeface="+mn-cs"/>
              </a:rPr>
              <a:t>zajmując</a:t>
            </a:r>
            <a:r>
              <a:rPr lang="en-US" sz="2999" dirty="0">
                <a:solidFill>
                  <a:srgbClr val="D6801C"/>
                </a:solidFill>
                <a:latin typeface="Poppins Bold"/>
                <a:cs typeface="+mn-cs"/>
              </a:rPr>
              <a:t> 3 </a:t>
            </a:r>
            <a:r>
              <a:rPr lang="en-US" sz="2999" dirty="0" err="1" smtClean="0">
                <a:solidFill>
                  <a:srgbClr val="D6801C"/>
                </a:solidFill>
                <a:latin typeface="Poppins Bold"/>
                <a:cs typeface="+mn-cs"/>
              </a:rPr>
              <a:t>miejsce</a:t>
            </a:r>
            <a:r>
              <a:rPr lang="en-US" sz="2999" dirty="0" smtClean="0">
                <a:solidFill>
                  <a:srgbClr val="D6801C"/>
                </a:solidFill>
                <a:latin typeface="Poppins Bold"/>
                <a:cs typeface="+mn-cs"/>
              </a:rPr>
              <a:t>. </a:t>
            </a:r>
            <a:endParaRPr lang="en-US" sz="2999" dirty="0">
              <a:solidFill>
                <a:srgbClr val="D6801C"/>
              </a:solidFill>
              <a:latin typeface="Poppins Bold"/>
              <a:cs typeface="+mn-cs"/>
            </a:endParaRPr>
          </a:p>
          <a:p>
            <a:pPr fontAlgn="auto">
              <a:lnSpc>
                <a:spcPts val="50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</a:p>
          <a:p>
            <a:pPr fontAlgn="auto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fontAlgn="auto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fontAlgn="auto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fontAlgn="auto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Freeform 2"/>
          <p:cNvSpPr>
            <a:spLocks noChangeArrowheads="1"/>
          </p:cNvSpPr>
          <p:nvPr/>
        </p:nvSpPr>
        <p:spPr bwMode="auto">
          <a:xfrm>
            <a:off x="13547725" y="-8999538"/>
            <a:ext cx="11717338" cy="11718926"/>
          </a:xfrm>
          <a:custGeom>
            <a:avLst/>
            <a:gdLst>
              <a:gd name="T0" fmla="*/ 0 w 11718284"/>
              <a:gd name="T1" fmla="*/ 0 h 11718284"/>
              <a:gd name="T2" fmla="*/ 11718284 w 11718284"/>
              <a:gd name="T3" fmla="*/ 11718284 h 11718284"/>
            </a:gdLst>
            <a:ahLst/>
            <a:cxnLst/>
            <a:rect l="T0" t="T1" r="T2" b="T3"/>
            <a:pathLst>
              <a:path w="11718284" h="11718284">
                <a:moveTo>
                  <a:pt x="0" y="0"/>
                </a:moveTo>
                <a:lnTo>
                  <a:pt x="11718284" y="0"/>
                </a:lnTo>
                <a:lnTo>
                  <a:pt x="11718284" y="11718283"/>
                </a:lnTo>
                <a:lnTo>
                  <a:pt x="0" y="1171828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94211" name="Freeform 3"/>
          <p:cNvSpPr>
            <a:spLocks noChangeArrowheads="1"/>
          </p:cNvSpPr>
          <p:nvPr/>
        </p:nvSpPr>
        <p:spPr bwMode="auto">
          <a:xfrm>
            <a:off x="11214100" y="366713"/>
            <a:ext cx="1004888" cy="1004887"/>
          </a:xfrm>
          <a:custGeom>
            <a:avLst/>
            <a:gdLst>
              <a:gd name="T0" fmla="*/ 0 w 1004905"/>
              <a:gd name="T1" fmla="*/ 0 h 1004905"/>
              <a:gd name="T2" fmla="*/ 1004905 w 1004905"/>
              <a:gd name="T3" fmla="*/ 1004905 h 1004905"/>
            </a:gdLst>
            <a:ahLst/>
            <a:cxnLst/>
            <a:rect l="T0" t="T1" r="T2" b="T3"/>
            <a:pathLst>
              <a:path w="1004905" h="1004905">
                <a:moveTo>
                  <a:pt x="0" y="0"/>
                </a:moveTo>
                <a:lnTo>
                  <a:pt x="1004906" y="0"/>
                </a:lnTo>
                <a:lnTo>
                  <a:pt x="1004906" y="1004905"/>
                </a:lnTo>
                <a:lnTo>
                  <a:pt x="0" y="100490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94212" name="TextBox 4"/>
          <p:cNvSpPr txBox="1">
            <a:spLocks noChangeArrowheads="1"/>
          </p:cNvSpPr>
          <p:nvPr/>
        </p:nvSpPr>
        <p:spPr bwMode="auto">
          <a:xfrm>
            <a:off x="833438" y="436563"/>
            <a:ext cx="10380662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5875"/>
              </a:lnSpc>
            </a:pPr>
            <a:r>
              <a:rPr lang="en-US" sz="4200">
                <a:solidFill>
                  <a:srgbClr val="000000"/>
                </a:solidFill>
                <a:latin typeface="Poppins Bold" charset="-18"/>
              </a:rPr>
              <a:t>Działania Przyrodnicze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33438" y="1816100"/>
            <a:ext cx="16425862" cy="7442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391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99">
                <a:solidFill>
                  <a:srgbClr val="D6801C"/>
                </a:solidFill>
                <a:latin typeface="Poppins Bold"/>
                <a:cs typeface="+mn-cs"/>
              </a:rPr>
              <a:t>Warsztaty i zajęcia edukacyjne</a:t>
            </a:r>
          </a:p>
          <a:p>
            <a:pPr fontAlgn="auto">
              <a:lnSpc>
                <a:spcPts val="3919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fontAlgn="auto">
              <a:lnSpc>
                <a:spcPts val="391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99">
                <a:solidFill>
                  <a:srgbClr val="D6801C"/>
                </a:solidFill>
                <a:latin typeface="Poppins Bold"/>
                <a:cs typeface="+mn-cs"/>
              </a:rPr>
              <a:t>1. Zajęcia terenowe z klasą 1 i 2 Lo profil biologiczno-chemiczny, poznawanie roślinności wczesnowiosennej, formacji roślinnych najbliższej okolicy, ukształtowania terenu Doliny Odry. </a:t>
            </a:r>
          </a:p>
          <a:p>
            <a:pPr fontAlgn="auto">
              <a:lnSpc>
                <a:spcPts val="391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99">
                <a:solidFill>
                  <a:srgbClr val="D6801C"/>
                </a:solidFill>
                <a:latin typeface="Poppins Bold"/>
                <a:cs typeface="+mn-cs"/>
              </a:rPr>
              <a:t>2. Warsztaty w laboratorium Łukasiewicz Port Wrocław Pracze dla klasy 6 SP i 2 LO "Bezpieczny plastik"</a:t>
            </a:r>
          </a:p>
          <a:p>
            <a:pPr fontAlgn="auto">
              <a:lnSpc>
                <a:spcPts val="391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99">
                <a:solidFill>
                  <a:srgbClr val="D6801C"/>
                </a:solidFill>
                <a:latin typeface="Poppins Bold"/>
                <a:cs typeface="+mn-cs"/>
              </a:rPr>
              <a:t>3. Warsztaty w laboratorium Łukasiewicz Port Wrocław Pracze dla klasy 3 LO "Badanie absorpcji światła różnych substancji, w różnym pH roztworu.</a:t>
            </a:r>
          </a:p>
          <a:p>
            <a:pPr fontAlgn="auto">
              <a:lnSpc>
                <a:spcPts val="391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99">
                <a:solidFill>
                  <a:srgbClr val="D6801C"/>
                </a:solidFill>
                <a:latin typeface="Poppins Bold"/>
                <a:cs typeface="+mn-cs"/>
              </a:rPr>
              <a:t>4. Dzień Ziemi. Konkurencje między poszczególnymi klasami. uczniowie rywalizowali w kilku konkurencjach, min Plakat o tematyce ekologicznej, piosenka, wiersz, wywiad z drzewem, taniec dla Ziemi.</a:t>
            </a:r>
          </a:p>
          <a:p>
            <a:pPr fontAlgn="auto">
              <a:lnSpc>
                <a:spcPts val="391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99">
                <a:solidFill>
                  <a:srgbClr val="D6801C"/>
                </a:solidFill>
                <a:latin typeface="Poppins Bold"/>
                <a:cs typeface="+mn-cs"/>
              </a:rPr>
              <a:t>5. Projekt edukacyjny "Znaczenie roślin okrytonasiennych w życiu człowieka" w klasach 5.</a:t>
            </a:r>
          </a:p>
          <a:p>
            <a:pPr fontAlgn="auto">
              <a:lnSpc>
                <a:spcPts val="391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99">
                <a:solidFill>
                  <a:srgbClr val="D6801C"/>
                </a:solidFill>
                <a:latin typeface="Poppins Bold"/>
                <a:cs typeface="+mn-cs"/>
              </a:rPr>
              <a:t>6. Lekcja muzealna – kl. 6 A – Muzeum Geologiczne we Wrocławiu - „Powstawanie skał i minerałów”, „Skarby Ziemi na Dolnym Śląsku”.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 noChangeArrowheads="1"/>
          </p:cNvSpPr>
          <p:nvPr/>
        </p:nvSpPr>
        <p:spPr bwMode="auto">
          <a:xfrm>
            <a:off x="11214100" y="-465138"/>
            <a:ext cx="11717338" cy="11718926"/>
          </a:xfrm>
          <a:custGeom>
            <a:avLst/>
            <a:gdLst>
              <a:gd name="T0" fmla="*/ 0 w 11718284"/>
              <a:gd name="T1" fmla="*/ 0 h 11718284"/>
              <a:gd name="T2" fmla="*/ 11718284 w 11718284"/>
              <a:gd name="T3" fmla="*/ 11718284 h 11718284"/>
            </a:gdLst>
            <a:ahLst/>
            <a:cxnLst/>
            <a:rect l="T0" t="T1" r="T2" b="T3"/>
            <a:pathLst>
              <a:path w="11718284" h="11718284">
                <a:moveTo>
                  <a:pt x="0" y="0"/>
                </a:moveTo>
                <a:lnTo>
                  <a:pt x="11718284" y="0"/>
                </a:lnTo>
                <a:lnTo>
                  <a:pt x="11718284" y="11718284"/>
                </a:lnTo>
                <a:lnTo>
                  <a:pt x="0" y="1171828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099" name="Freeform 3"/>
          <p:cNvSpPr>
            <a:spLocks noChangeArrowheads="1"/>
          </p:cNvSpPr>
          <p:nvPr/>
        </p:nvSpPr>
        <p:spPr bwMode="auto">
          <a:xfrm>
            <a:off x="11214100" y="366713"/>
            <a:ext cx="1004888" cy="1004887"/>
          </a:xfrm>
          <a:custGeom>
            <a:avLst/>
            <a:gdLst>
              <a:gd name="T0" fmla="*/ 0 w 1004905"/>
              <a:gd name="T1" fmla="*/ 0 h 1004905"/>
              <a:gd name="T2" fmla="*/ 1004905 w 1004905"/>
              <a:gd name="T3" fmla="*/ 1004905 h 1004905"/>
            </a:gdLst>
            <a:ahLst/>
            <a:cxnLst/>
            <a:rect l="T0" t="T1" r="T2" b="T3"/>
            <a:pathLst>
              <a:path w="1004905" h="1004905">
                <a:moveTo>
                  <a:pt x="0" y="0"/>
                </a:moveTo>
                <a:lnTo>
                  <a:pt x="1004906" y="0"/>
                </a:lnTo>
                <a:lnTo>
                  <a:pt x="1004906" y="1004905"/>
                </a:lnTo>
                <a:lnTo>
                  <a:pt x="0" y="100490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1241425" y="3994150"/>
            <a:ext cx="88487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6300"/>
              </a:lnSpc>
            </a:pPr>
            <a:r>
              <a:rPr lang="en-US" sz="4500" dirty="0" err="1">
                <a:solidFill>
                  <a:srgbClr val="D6801C"/>
                </a:solidFill>
                <a:latin typeface="Poppins Bold" charset="-18"/>
              </a:rPr>
              <a:t>Porównanie</a:t>
            </a:r>
            <a:r>
              <a:rPr lang="en-US" sz="4500" dirty="0">
                <a:solidFill>
                  <a:srgbClr val="D6801C"/>
                </a:solidFill>
                <a:latin typeface="Poppins Bold" charset="-18"/>
              </a:rPr>
              <a:t> </a:t>
            </a:r>
            <a:r>
              <a:rPr lang="en-US" sz="4500" dirty="0" err="1">
                <a:solidFill>
                  <a:srgbClr val="D6801C"/>
                </a:solidFill>
                <a:latin typeface="Poppins Bold" charset="-18"/>
              </a:rPr>
              <a:t>ofert</a:t>
            </a:r>
            <a:r>
              <a:rPr lang="en-US" sz="4500" dirty="0">
                <a:solidFill>
                  <a:srgbClr val="D6801C"/>
                </a:solidFill>
                <a:latin typeface="Poppins Bold" charset="-18"/>
              </a:rPr>
              <a:t> </a:t>
            </a:r>
            <a:r>
              <a:rPr lang="en-US" sz="4500" dirty="0" err="1">
                <a:solidFill>
                  <a:srgbClr val="D6801C"/>
                </a:solidFill>
                <a:latin typeface="Poppins Bold" charset="-18"/>
              </a:rPr>
              <a:t>oświatowych</a:t>
            </a:r>
            <a:r>
              <a:rPr lang="en-US" sz="4500" dirty="0">
                <a:solidFill>
                  <a:srgbClr val="D6801C"/>
                </a:solidFill>
                <a:latin typeface="Poppins Bold" charset="-18"/>
              </a:rPr>
              <a:t> w </a:t>
            </a:r>
            <a:r>
              <a:rPr lang="en-US" sz="4500" dirty="0" err="1">
                <a:solidFill>
                  <a:srgbClr val="D6801C"/>
                </a:solidFill>
                <a:latin typeface="Poppins Bold" charset="-18"/>
              </a:rPr>
              <a:t>innych</a:t>
            </a:r>
            <a:r>
              <a:rPr lang="en-US" sz="4500" dirty="0">
                <a:solidFill>
                  <a:srgbClr val="D6801C"/>
                </a:solidFill>
                <a:latin typeface="Poppins Bold" charset="-18"/>
              </a:rPr>
              <a:t> </a:t>
            </a:r>
            <a:r>
              <a:rPr lang="en-US" sz="4500" dirty="0" err="1">
                <a:solidFill>
                  <a:srgbClr val="D6801C"/>
                </a:solidFill>
                <a:latin typeface="Poppins Bold" charset="-18"/>
              </a:rPr>
              <a:t>szkołach</a:t>
            </a:r>
            <a:r>
              <a:rPr lang="en-US" sz="4500" dirty="0">
                <a:solidFill>
                  <a:srgbClr val="D6801C"/>
                </a:solidFill>
                <a:latin typeface="Poppins Bold" charset="-18"/>
              </a:rPr>
              <a:t> </a:t>
            </a:r>
            <a:r>
              <a:rPr lang="en-US" sz="4500" dirty="0" err="1">
                <a:solidFill>
                  <a:srgbClr val="D6801C"/>
                </a:solidFill>
                <a:latin typeface="Poppins Bold" charset="-18"/>
              </a:rPr>
              <a:t>społecznych</a:t>
            </a:r>
            <a:r>
              <a:rPr lang="en-US" sz="4500" dirty="0">
                <a:solidFill>
                  <a:srgbClr val="D6801C"/>
                </a:solidFill>
                <a:latin typeface="Poppins Bold" charset="-1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89013" y="1757363"/>
            <a:ext cx="6816725" cy="6816725"/>
            <a:chOff x="0" y="0"/>
            <a:chExt cx="837653" cy="837653"/>
          </a:xfrm>
        </p:grpSpPr>
        <p:sp>
          <p:nvSpPr>
            <p:cNvPr id="109601" name="Freeform 3"/>
            <p:cNvSpPr>
              <a:spLocks noChangeArrowheads="1"/>
            </p:cNvSpPr>
            <p:nvPr/>
          </p:nvSpPr>
          <p:spPr bwMode="auto">
            <a:xfrm>
              <a:off x="0" y="0"/>
              <a:ext cx="837653" cy="837653"/>
            </a:xfrm>
            <a:custGeom>
              <a:avLst/>
              <a:gdLst>
                <a:gd name="T0" fmla="*/ 0 w 837653"/>
                <a:gd name="T1" fmla="*/ 0 h 837653"/>
                <a:gd name="T2" fmla="*/ 837653 w 837653"/>
                <a:gd name="T3" fmla="*/ 837653 h 837653"/>
              </a:gdLst>
              <a:ahLst/>
              <a:cxnLst/>
              <a:rect l="T0" t="T1" r="T2" b="T3"/>
              <a:pathLst>
                <a:path w="837653" h="837653">
                  <a:moveTo>
                    <a:pt x="418826" y="0"/>
                  </a:moveTo>
                  <a:cubicBezTo>
                    <a:pt x="187515" y="0"/>
                    <a:pt x="0" y="187515"/>
                    <a:pt x="0" y="418826"/>
                  </a:cubicBezTo>
                  <a:cubicBezTo>
                    <a:pt x="0" y="650138"/>
                    <a:pt x="187515" y="837653"/>
                    <a:pt x="418826" y="837653"/>
                  </a:cubicBezTo>
                  <a:cubicBezTo>
                    <a:pt x="650138" y="837653"/>
                    <a:pt x="837653" y="650138"/>
                    <a:pt x="837653" y="418826"/>
                  </a:cubicBezTo>
                  <a:cubicBezTo>
                    <a:pt x="837653" y="187515"/>
                    <a:pt x="650138" y="0"/>
                    <a:pt x="418826" y="0"/>
                  </a:cubicBezTo>
                  <a:close/>
                </a:path>
              </a:pathLst>
            </a:custGeom>
            <a:solidFill>
              <a:srgbClr val="F5AF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9602" name="TextBox 4"/>
            <p:cNvSpPr txBox="1">
              <a:spLocks noChangeArrowheads="1"/>
            </p:cNvSpPr>
            <p:nvPr/>
          </p:nvSpPr>
          <p:spPr bwMode="auto">
            <a:xfrm>
              <a:off x="78530" y="21380"/>
              <a:ext cx="680593" cy="737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sp>
        <p:nvSpPr>
          <p:cNvPr id="109571" name="Freeform 5"/>
          <p:cNvSpPr>
            <a:spLocks noChangeArrowheads="1"/>
          </p:cNvSpPr>
          <p:nvPr/>
        </p:nvSpPr>
        <p:spPr bwMode="auto">
          <a:xfrm>
            <a:off x="1287463" y="2055813"/>
            <a:ext cx="6219825" cy="6219825"/>
          </a:xfrm>
          <a:custGeom>
            <a:avLst/>
            <a:gdLst>
              <a:gd name="T0" fmla="*/ 0 w 6220398"/>
              <a:gd name="T1" fmla="*/ 0 h 6220398"/>
              <a:gd name="T2" fmla="*/ 6220398 w 6220398"/>
              <a:gd name="T3" fmla="*/ 6220398 h 6220398"/>
            </a:gdLst>
            <a:ahLst/>
            <a:cxnLst/>
            <a:rect l="T0" t="T1" r="T2" b="T3"/>
            <a:pathLst>
              <a:path w="6220398" h="6220398">
                <a:moveTo>
                  <a:pt x="0" y="0"/>
                </a:moveTo>
                <a:lnTo>
                  <a:pt x="6220398" y="0"/>
                </a:lnTo>
                <a:lnTo>
                  <a:pt x="6220398" y="6220397"/>
                </a:lnTo>
                <a:lnTo>
                  <a:pt x="0" y="622039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09572" name="Freeform 6"/>
          <p:cNvSpPr>
            <a:spLocks noChangeArrowheads="1"/>
          </p:cNvSpPr>
          <p:nvPr/>
        </p:nvSpPr>
        <p:spPr bwMode="auto">
          <a:xfrm>
            <a:off x="1462088" y="2138363"/>
            <a:ext cx="6054725" cy="6054725"/>
          </a:xfrm>
          <a:custGeom>
            <a:avLst/>
            <a:gdLst>
              <a:gd name="T0" fmla="*/ 0 w 6055396"/>
              <a:gd name="T1" fmla="*/ 0 h 6055396"/>
              <a:gd name="T2" fmla="*/ 6055396 w 6055396"/>
              <a:gd name="T3" fmla="*/ 6055396 h 6055396"/>
            </a:gdLst>
            <a:ahLst/>
            <a:cxnLst/>
            <a:rect l="T0" t="T1" r="T2" b="T3"/>
            <a:pathLst>
              <a:path w="6055396" h="6055396">
                <a:moveTo>
                  <a:pt x="0" y="0"/>
                </a:moveTo>
                <a:lnTo>
                  <a:pt x="6055397" y="0"/>
                </a:lnTo>
                <a:lnTo>
                  <a:pt x="6055397" y="6055397"/>
                </a:lnTo>
                <a:lnTo>
                  <a:pt x="0" y="605539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519238" y="2400300"/>
            <a:ext cx="5807075" cy="5532438"/>
            <a:chOff x="0" y="0"/>
            <a:chExt cx="852913" cy="812800"/>
          </a:xfrm>
        </p:grpSpPr>
        <p:sp>
          <p:nvSpPr>
            <p:cNvPr id="109599" name="Freeform 8"/>
            <p:cNvSpPr>
              <a:spLocks noChangeArrowheads="1"/>
            </p:cNvSpPr>
            <p:nvPr/>
          </p:nvSpPr>
          <p:spPr bwMode="auto">
            <a:xfrm>
              <a:off x="0" y="0"/>
              <a:ext cx="852913" cy="812800"/>
            </a:xfrm>
            <a:custGeom>
              <a:avLst/>
              <a:gdLst>
                <a:gd name="T0" fmla="*/ 0 w 852913"/>
                <a:gd name="T1" fmla="*/ 0 h 812800"/>
                <a:gd name="T2" fmla="*/ 852913 w 852913"/>
                <a:gd name="T3" fmla="*/ 812800 h 812800"/>
              </a:gdLst>
              <a:ahLst/>
              <a:cxnLst/>
              <a:rect l="T0" t="T1" r="T2" b="T3"/>
              <a:pathLst>
                <a:path w="852913" h="812800">
                  <a:moveTo>
                    <a:pt x="426456" y="0"/>
                  </a:moveTo>
                  <a:cubicBezTo>
                    <a:pt x="190931" y="0"/>
                    <a:pt x="0" y="181951"/>
                    <a:pt x="0" y="406400"/>
                  </a:cubicBezTo>
                  <a:cubicBezTo>
                    <a:pt x="0" y="630849"/>
                    <a:pt x="190931" y="812800"/>
                    <a:pt x="426456" y="812800"/>
                  </a:cubicBezTo>
                  <a:cubicBezTo>
                    <a:pt x="661982" y="812800"/>
                    <a:pt x="852913" y="630849"/>
                    <a:pt x="852913" y="406400"/>
                  </a:cubicBezTo>
                  <a:cubicBezTo>
                    <a:pt x="852913" y="181951"/>
                    <a:pt x="661982" y="0"/>
                    <a:pt x="426456" y="0"/>
                  </a:cubicBezTo>
                  <a:close/>
                </a:path>
              </a:pathLst>
            </a:custGeom>
            <a:solidFill>
              <a:srgbClr val="FFB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9600" name="TextBox 9"/>
            <p:cNvSpPr txBox="1">
              <a:spLocks noChangeArrowheads="1"/>
            </p:cNvSpPr>
            <p:nvPr/>
          </p:nvSpPr>
          <p:spPr bwMode="auto">
            <a:xfrm>
              <a:off x="79961" y="19050"/>
              <a:ext cx="692992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1303338" y="2352675"/>
            <a:ext cx="431800" cy="431800"/>
            <a:chOff x="0" y="0"/>
            <a:chExt cx="812800" cy="812800"/>
          </a:xfrm>
        </p:grpSpPr>
        <p:sp>
          <p:nvSpPr>
            <p:cNvPr id="109594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AF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9595" name="TextBox 16"/>
            <p:cNvSpPr txBox="1">
              <a:spLocks noChangeArrowheads="1"/>
            </p:cNvSpPr>
            <p:nvPr/>
          </p:nvSpPr>
          <p:spPr bwMode="auto">
            <a:xfrm>
              <a:off x="76200" y="19050"/>
              <a:ext cx="6604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1246188" y="7456488"/>
            <a:ext cx="431800" cy="431800"/>
            <a:chOff x="0" y="0"/>
            <a:chExt cx="812800" cy="812800"/>
          </a:xfrm>
        </p:grpSpPr>
        <p:sp>
          <p:nvSpPr>
            <p:cNvPr id="109592" name="Freeform 18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AF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9593" name="TextBox 19"/>
            <p:cNvSpPr txBox="1">
              <a:spLocks noChangeArrowheads="1"/>
            </p:cNvSpPr>
            <p:nvPr/>
          </p:nvSpPr>
          <p:spPr bwMode="auto">
            <a:xfrm>
              <a:off x="76200" y="19050"/>
              <a:ext cx="6604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103188" y="9090025"/>
            <a:ext cx="2832100" cy="2832100"/>
            <a:chOff x="0" y="0"/>
            <a:chExt cx="812800" cy="812800"/>
          </a:xfrm>
        </p:grpSpPr>
        <p:sp>
          <p:nvSpPr>
            <p:cNvPr id="109590" name="Freeform 21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733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9591" name="TextBox 22"/>
            <p:cNvSpPr txBox="1">
              <a:spLocks noChangeArrowheads="1"/>
            </p:cNvSpPr>
            <p:nvPr/>
          </p:nvSpPr>
          <p:spPr bwMode="auto">
            <a:xfrm>
              <a:off x="76200" y="19050"/>
              <a:ext cx="6604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1822450" y="434975"/>
            <a:ext cx="1187450" cy="1187450"/>
            <a:chOff x="0" y="0"/>
            <a:chExt cx="812800" cy="812800"/>
          </a:xfrm>
        </p:grpSpPr>
        <p:sp>
          <p:nvSpPr>
            <p:cNvPr id="109588" name="Freeform 24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733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9589" name="TextBox 25"/>
            <p:cNvSpPr txBox="1">
              <a:spLocks noChangeArrowheads="1"/>
            </p:cNvSpPr>
            <p:nvPr/>
          </p:nvSpPr>
          <p:spPr bwMode="auto">
            <a:xfrm>
              <a:off x="76200" y="19050"/>
              <a:ext cx="6604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7516813" y="8710613"/>
            <a:ext cx="1050925" cy="1050925"/>
            <a:chOff x="0" y="0"/>
            <a:chExt cx="812800" cy="812800"/>
          </a:xfrm>
        </p:grpSpPr>
        <p:sp>
          <p:nvSpPr>
            <p:cNvPr id="109586" name="Freeform 27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733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9587" name="TextBox 28"/>
            <p:cNvSpPr txBox="1">
              <a:spLocks noChangeArrowheads="1"/>
            </p:cNvSpPr>
            <p:nvPr/>
          </p:nvSpPr>
          <p:spPr bwMode="auto">
            <a:xfrm>
              <a:off x="76200" y="19050"/>
              <a:ext cx="6604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8042275" y="-896938"/>
            <a:ext cx="1795463" cy="1793876"/>
            <a:chOff x="0" y="0"/>
            <a:chExt cx="812800" cy="812800"/>
          </a:xfrm>
        </p:grpSpPr>
        <p:sp>
          <p:nvSpPr>
            <p:cNvPr id="109584" name="Freeform 30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9585" name="TextBox 31"/>
            <p:cNvSpPr txBox="1">
              <a:spLocks noChangeArrowheads="1"/>
            </p:cNvSpPr>
            <p:nvPr/>
          </p:nvSpPr>
          <p:spPr bwMode="auto">
            <a:xfrm>
              <a:off x="76200" y="19050"/>
              <a:ext cx="6604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800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sp>
        <p:nvSpPr>
          <p:cNvPr id="109582" name="Freeform 32"/>
          <p:cNvSpPr>
            <a:spLocks noChangeArrowheads="1"/>
          </p:cNvSpPr>
          <p:nvPr/>
        </p:nvSpPr>
        <p:spPr bwMode="auto">
          <a:xfrm>
            <a:off x="8939213" y="8153400"/>
            <a:ext cx="9898062" cy="1116013"/>
          </a:xfrm>
          <a:custGeom>
            <a:avLst/>
            <a:gdLst>
              <a:gd name="T0" fmla="*/ 0 w 9897851"/>
              <a:gd name="T1" fmla="*/ 0 h 1115758"/>
              <a:gd name="T2" fmla="*/ 9897851 w 9897851"/>
              <a:gd name="T3" fmla="*/ 1115758 h 1115758"/>
            </a:gdLst>
            <a:ahLst/>
            <a:cxnLst/>
            <a:rect l="T0" t="T1" r="T2" b="T3"/>
            <a:pathLst>
              <a:path w="9897851" h="1115758">
                <a:moveTo>
                  <a:pt x="0" y="0"/>
                </a:moveTo>
                <a:lnTo>
                  <a:pt x="9897850" y="0"/>
                </a:lnTo>
                <a:lnTo>
                  <a:pt x="9897850" y="1115757"/>
                </a:lnTo>
                <a:lnTo>
                  <a:pt x="0" y="111575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3" name="TextBox 33"/>
          <p:cNvSpPr txBox="1"/>
          <p:nvPr/>
        </p:nvSpPr>
        <p:spPr>
          <a:xfrm>
            <a:off x="9609138" y="4137025"/>
            <a:ext cx="8045450" cy="25511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r" fontAlgn="auto">
              <a:lnSpc>
                <a:spcPts val="98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199">
                <a:solidFill>
                  <a:srgbClr val="000000"/>
                </a:solidFill>
                <a:latin typeface="Poppins Bold"/>
                <a:cs typeface="+mn-cs"/>
              </a:rPr>
              <a:t>Szkoła </a:t>
            </a:r>
          </a:p>
          <a:p>
            <a:pPr algn="r" fontAlgn="auto">
              <a:lnSpc>
                <a:spcPts val="98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199">
                <a:solidFill>
                  <a:srgbClr val="000000"/>
                </a:solidFill>
                <a:latin typeface="Poppins Bold"/>
                <a:cs typeface="+mn-cs"/>
              </a:rPr>
              <a:t>w Świdnicy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1320800" y="-979488"/>
            <a:ext cx="20929600" cy="11928476"/>
            <a:chOff x="0" y="0"/>
            <a:chExt cx="5512611" cy="3141615"/>
          </a:xfrm>
        </p:grpSpPr>
        <p:sp>
          <p:nvSpPr>
            <p:cNvPr id="110596" name="Freeform 3"/>
            <p:cNvSpPr>
              <a:spLocks noChangeArrowheads="1"/>
            </p:cNvSpPr>
            <p:nvPr/>
          </p:nvSpPr>
          <p:spPr bwMode="auto">
            <a:xfrm>
              <a:off x="0" y="0"/>
              <a:ext cx="5512611" cy="3141615"/>
            </a:xfrm>
            <a:custGeom>
              <a:avLst/>
              <a:gdLst>
                <a:gd name="T0" fmla="*/ 0 w 5512611"/>
                <a:gd name="T1" fmla="*/ 0 h 3141615"/>
                <a:gd name="T2" fmla="*/ 5512611 w 5512611"/>
                <a:gd name="T3" fmla="*/ 3141615 h 3141615"/>
              </a:gdLst>
              <a:ahLst/>
              <a:cxnLst/>
              <a:rect l="T0" t="T1" r="T2" b="T3"/>
              <a:pathLst>
                <a:path w="5512611" h="3141615">
                  <a:moveTo>
                    <a:pt x="0" y="0"/>
                  </a:moveTo>
                  <a:lnTo>
                    <a:pt x="5512611" y="0"/>
                  </a:lnTo>
                  <a:lnTo>
                    <a:pt x="5512611" y="3141615"/>
                  </a:lnTo>
                  <a:lnTo>
                    <a:pt x="0" y="3141615"/>
                  </a:lnTo>
                  <a:close/>
                </a:path>
              </a:pathLst>
            </a:custGeom>
            <a:solidFill>
              <a:srgbClr val="D6801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0597" name="TextBox 4"/>
            <p:cNvSpPr txBox="1">
              <a:spLocks noChangeArrowheads="1"/>
            </p:cNvSpPr>
            <p:nvPr/>
          </p:nvSpPr>
          <p:spPr bwMode="auto">
            <a:xfrm>
              <a:off x="0" y="-38100"/>
              <a:ext cx="5512611" cy="3179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sp>
        <p:nvSpPr>
          <p:cNvPr id="110595" name="Freeform 5"/>
          <p:cNvSpPr>
            <a:spLocks noChangeArrowheads="1"/>
          </p:cNvSpPr>
          <p:nvPr/>
        </p:nvSpPr>
        <p:spPr bwMode="auto">
          <a:xfrm>
            <a:off x="677863" y="454025"/>
            <a:ext cx="16581437" cy="9580563"/>
          </a:xfrm>
          <a:custGeom>
            <a:avLst/>
            <a:gdLst>
              <a:gd name="T0" fmla="*/ 0 w 16580908"/>
              <a:gd name="T1" fmla="*/ 0 h 9580668"/>
              <a:gd name="T2" fmla="*/ 16580908 w 16580908"/>
              <a:gd name="T3" fmla="*/ 9580668 h 9580668"/>
            </a:gdLst>
            <a:ahLst/>
            <a:cxnLst/>
            <a:rect l="T0" t="T1" r="T2" b="T3"/>
            <a:pathLst>
              <a:path w="16580908" h="9580668">
                <a:moveTo>
                  <a:pt x="0" y="0"/>
                </a:moveTo>
                <a:lnTo>
                  <a:pt x="16580908" y="0"/>
                </a:lnTo>
                <a:lnTo>
                  <a:pt x="16580908" y="9580668"/>
                </a:lnTo>
                <a:lnTo>
                  <a:pt x="0" y="9580668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1320800" y="-979488"/>
            <a:ext cx="20929600" cy="11928476"/>
            <a:chOff x="0" y="0"/>
            <a:chExt cx="5512611" cy="3141615"/>
          </a:xfrm>
        </p:grpSpPr>
        <p:sp>
          <p:nvSpPr>
            <p:cNvPr id="112645" name="Freeform 3"/>
            <p:cNvSpPr>
              <a:spLocks noChangeArrowheads="1"/>
            </p:cNvSpPr>
            <p:nvPr/>
          </p:nvSpPr>
          <p:spPr bwMode="auto">
            <a:xfrm>
              <a:off x="0" y="0"/>
              <a:ext cx="5512611" cy="3141615"/>
            </a:xfrm>
            <a:custGeom>
              <a:avLst/>
              <a:gdLst>
                <a:gd name="T0" fmla="*/ 0 w 5512611"/>
                <a:gd name="T1" fmla="*/ 0 h 3141615"/>
                <a:gd name="T2" fmla="*/ 5512611 w 5512611"/>
                <a:gd name="T3" fmla="*/ 3141615 h 3141615"/>
              </a:gdLst>
              <a:ahLst/>
              <a:cxnLst/>
              <a:rect l="T0" t="T1" r="T2" b="T3"/>
              <a:pathLst>
                <a:path w="5512611" h="3141615">
                  <a:moveTo>
                    <a:pt x="0" y="0"/>
                  </a:moveTo>
                  <a:lnTo>
                    <a:pt x="5512611" y="0"/>
                  </a:lnTo>
                  <a:lnTo>
                    <a:pt x="5512611" y="3141615"/>
                  </a:lnTo>
                  <a:lnTo>
                    <a:pt x="0" y="3141615"/>
                  </a:lnTo>
                  <a:close/>
                </a:path>
              </a:pathLst>
            </a:custGeom>
            <a:solidFill>
              <a:srgbClr val="D6801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2646" name="TextBox 4"/>
            <p:cNvSpPr txBox="1">
              <a:spLocks noChangeArrowheads="1"/>
            </p:cNvSpPr>
            <p:nvPr/>
          </p:nvSpPr>
          <p:spPr bwMode="auto">
            <a:xfrm>
              <a:off x="0" y="-38100"/>
              <a:ext cx="5512611" cy="3179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sp>
        <p:nvSpPr>
          <p:cNvPr id="112643" name="Freeform 5"/>
          <p:cNvSpPr>
            <a:spLocks noChangeArrowheads="1"/>
          </p:cNvSpPr>
          <p:nvPr/>
        </p:nvSpPr>
        <p:spPr bwMode="auto">
          <a:xfrm>
            <a:off x="339725" y="446088"/>
            <a:ext cx="8586788" cy="8950325"/>
          </a:xfrm>
          <a:custGeom>
            <a:avLst/>
            <a:gdLst>
              <a:gd name="T0" fmla="*/ 0 w 8585906"/>
              <a:gd name="T1" fmla="*/ 0 h 8951783"/>
              <a:gd name="T2" fmla="*/ 8585906 w 8585906"/>
              <a:gd name="T3" fmla="*/ 8951783 h 8951783"/>
            </a:gdLst>
            <a:ahLst/>
            <a:cxnLst/>
            <a:rect l="T0" t="T1" r="T2" b="T3"/>
            <a:pathLst>
              <a:path w="8585906" h="8951783">
                <a:moveTo>
                  <a:pt x="0" y="0"/>
                </a:moveTo>
                <a:lnTo>
                  <a:pt x="8585906" y="0"/>
                </a:lnTo>
                <a:lnTo>
                  <a:pt x="8585906" y="8951783"/>
                </a:lnTo>
                <a:lnTo>
                  <a:pt x="0" y="895178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12644" name="Freeform 6"/>
          <p:cNvSpPr>
            <a:spLocks noChangeArrowheads="1"/>
          </p:cNvSpPr>
          <p:nvPr/>
        </p:nvSpPr>
        <p:spPr bwMode="auto">
          <a:xfrm>
            <a:off x="9144000" y="5059363"/>
            <a:ext cx="8840788" cy="4337050"/>
          </a:xfrm>
          <a:custGeom>
            <a:avLst/>
            <a:gdLst>
              <a:gd name="T0" fmla="*/ 0 w 8840477"/>
              <a:gd name="T1" fmla="*/ 0 h 4337079"/>
              <a:gd name="T2" fmla="*/ 8840477 w 8840477"/>
              <a:gd name="T3" fmla="*/ 4337079 h 4337079"/>
            </a:gdLst>
            <a:ahLst/>
            <a:cxnLst/>
            <a:rect l="T0" t="T1" r="T2" b="T3"/>
            <a:pathLst>
              <a:path w="8840477" h="4337079">
                <a:moveTo>
                  <a:pt x="0" y="0"/>
                </a:moveTo>
                <a:lnTo>
                  <a:pt x="8840477" y="0"/>
                </a:lnTo>
                <a:lnTo>
                  <a:pt x="8840477" y="4337079"/>
                </a:lnTo>
                <a:lnTo>
                  <a:pt x="0" y="4337079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reeform 2"/>
          <p:cNvSpPr>
            <a:spLocks noChangeArrowheads="1"/>
          </p:cNvSpPr>
          <p:nvPr/>
        </p:nvSpPr>
        <p:spPr bwMode="auto">
          <a:xfrm>
            <a:off x="458788" y="7148513"/>
            <a:ext cx="17370425" cy="2447925"/>
          </a:xfrm>
          <a:custGeom>
            <a:avLst/>
            <a:gdLst>
              <a:gd name="T0" fmla="*/ 0 w 17369554"/>
              <a:gd name="T1" fmla="*/ 0 h 2448058"/>
              <a:gd name="T2" fmla="*/ 17369554 w 17369554"/>
              <a:gd name="T3" fmla="*/ 2448058 h 2448058"/>
            </a:gdLst>
            <a:ahLst/>
            <a:cxnLst/>
            <a:rect l="T0" t="T1" r="T2" b="T3"/>
            <a:pathLst>
              <a:path w="17369554" h="2448058">
                <a:moveTo>
                  <a:pt x="0" y="0"/>
                </a:moveTo>
                <a:lnTo>
                  <a:pt x="17369554" y="0"/>
                </a:lnTo>
                <a:lnTo>
                  <a:pt x="17369554" y="2448058"/>
                </a:lnTo>
                <a:lnTo>
                  <a:pt x="0" y="2448058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" name="Freeform 3"/>
          <p:cNvSpPr/>
          <p:nvPr/>
        </p:nvSpPr>
        <p:spPr>
          <a:xfrm>
            <a:off x="12756842" y="749645"/>
            <a:ext cx="4502458" cy="1863280"/>
          </a:xfrm>
          <a:custGeom>
            <a:avLst/>
            <a:gdLst/>
            <a:ahLst/>
            <a:cxnLst/>
            <a:rect l="l" t="t" r="r" b="b"/>
            <a:pathLst>
              <a:path w="4502458" h="1863280">
                <a:moveTo>
                  <a:pt x="0" y="0"/>
                </a:moveTo>
                <a:lnTo>
                  <a:pt x="4502458" y="0"/>
                </a:lnTo>
                <a:lnTo>
                  <a:pt x="4502458" y="1863280"/>
                </a:lnTo>
                <a:lnTo>
                  <a:pt x="0" y="18632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6341" r="-36341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738313" y="3940175"/>
            <a:ext cx="15186025" cy="18224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7002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835">
                <a:solidFill>
                  <a:srgbClr val="D6801C"/>
                </a:solidFill>
                <a:latin typeface="Poppins Ultra-Bold"/>
                <a:cs typeface="+mn-cs"/>
              </a:rPr>
              <a:t>Projekt  “Aktywna Edukacja” </a:t>
            </a:r>
          </a:p>
          <a:p>
            <a:pPr algn="ctr" fontAlgn="auto">
              <a:lnSpc>
                <a:spcPts val="7002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835">
                <a:solidFill>
                  <a:srgbClr val="D6801C"/>
                </a:solidFill>
                <a:latin typeface="Poppins Ultra-Bold"/>
                <a:cs typeface="+mn-cs"/>
              </a:rPr>
              <a:t>w Zespole Szkół Społecznych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31825" y="481013"/>
            <a:ext cx="1939925" cy="1939925"/>
            <a:chOff x="0" y="0"/>
            <a:chExt cx="812800" cy="812800"/>
          </a:xfrm>
        </p:grpSpPr>
        <p:sp>
          <p:nvSpPr>
            <p:cNvPr id="60444" name="Freeform 3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0445" name="TextBox 4"/>
            <p:cNvSpPr txBox="1">
              <a:spLocks noChangeArrowheads="1"/>
            </p:cNvSpPr>
            <p:nvPr/>
          </p:nvSpPr>
          <p:spPr bwMode="auto">
            <a:xfrm>
              <a:off x="76200" y="38100"/>
              <a:ext cx="660400" cy="69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sp>
        <p:nvSpPr>
          <p:cNvPr id="60419" name="Freeform 5"/>
          <p:cNvSpPr>
            <a:spLocks noChangeArrowheads="1"/>
          </p:cNvSpPr>
          <p:nvPr/>
        </p:nvSpPr>
        <p:spPr bwMode="auto">
          <a:xfrm>
            <a:off x="928688" y="711200"/>
            <a:ext cx="1347787" cy="1347788"/>
          </a:xfrm>
          <a:custGeom>
            <a:avLst/>
            <a:gdLst>
              <a:gd name="T0" fmla="*/ 0 w 1348279"/>
              <a:gd name="T1" fmla="*/ 0 h 1348279"/>
              <a:gd name="T2" fmla="*/ 1348279 w 1348279"/>
              <a:gd name="T3" fmla="*/ 1348279 h 1348279"/>
            </a:gdLst>
            <a:ahLst/>
            <a:cxnLst/>
            <a:rect l="T0" t="T1" r="T2" b="T3"/>
            <a:pathLst>
              <a:path w="1348279" h="1348279">
                <a:moveTo>
                  <a:pt x="0" y="0"/>
                </a:moveTo>
                <a:lnTo>
                  <a:pt x="1348279" y="0"/>
                </a:lnTo>
                <a:lnTo>
                  <a:pt x="1348279" y="1348280"/>
                </a:lnTo>
                <a:lnTo>
                  <a:pt x="0" y="134828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31825" y="5381625"/>
            <a:ext cx="1939925" cy="1939925"/>
            <a:chOff x="0" y="0"/>
            <a:chExt cx="812800" cy="812800"/>
          </a:xfrm>
        </p:grpSpPr>
        <p:sp>
          <p:nvSpPr>
            <p:cNvPr id="60442" name="Freeform 7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0443" name="TextBox 8"/>
            <p:cNvSpPr txBox="1">
              <a:spLocks noChangeArrowheads="1"/>
            </p:cNvSpPr>
            <p:nvPr/>
          </p:nvSpPr>
          <p:spPr bwMode="auto">
            <a:xfrm>
              <a:off x="76200" y="38100"/>
              <a:ext cx="660400" cy="69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sp>
        <p:nvSpPr>
          <p:cNvPr id="60421" name="Freeform 9"/>
          <p:cNvSpPr>
            <a:spLocks noChangeArrowheads="1"/>
          </p:cNvSpPr>
          <p:nvPr/>
        </p:nvSpPr>
        <p:spPr bwMode="auto">
          <a:xfrm>
            <a:off x="928688" y="5676900"/>
            <a:ext cx="1347787" cy="1347788"/>
          </a:xfrm>
          <a:custGeom>
            <a:avLst/>
            <a:gdLst>
              <a:gd name="T0" fmla="*/ 0 w 1348279"/>
              <a:gd name="T1" fmla="*/ 0 h 1348279"/>
              <a:gd name="T2" fmla="*/ 1348279 w 1348279"/>
              <a:gd name="T3" fmla="*/ 1348279 h 1348279"/>
            </a:gdLst>
            <a:ahLst/>
            <a:cxnLst/>
            <a:rect l="T0" t="T1" r="T2" b="T3"/>
            <a:pathLst>
              <a:path w="1348279" h="1348279">
                <a:moveTo>
                  <a:pt x="0" y="0"/>
                </a:moveTo>
                <a:lnTo>
                  <a:pt x="1348279" y="0"/>
                </a:lnTo>
                <a:lnTo>
                  <a:pt x="1348279" y="1348280"/>
                </a:lnTo>
                <a:lnTo>
                  <a:pt x="0" y="134828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631825" y="2911475"/>
            <a:ext cx="1939925" cy="1939925"/>
            <a:chOff x="0" y="0"/>
            <a:chExt cx="812800" cy="812800"/>
          </a:xfrm>
        </p:grpSpPr>
        <p:sp>
          <p:nvSpPr>
            <p:cNvPr id="60440" name="Freeform 11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0441" name="TextBox 12"/>
            <p:cNvSpPr txBox="1">
              <a:spLocks noChangeArrowheads="1"/>
            </p:cNvSpPr>
            <p:nvPr/>
          </p:nvSpPr>
          <p:spPr bwMode="auto">
            <a:xfrm>
              <a:off x="76200" y="38100"/>
              <a:ext cx="660400" cy="69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sp>
        <p:nvSpPr>
          <p:cNvPr id="60423" name="Freeform 13"/>
          <p:cNvSpPr>
            <a:spLocks noChangeArrowheads="1"/>
          </p:cNvSpPr>
          <p:nvPr/>
        </p:nvSpPr>
        <p:spPr bwMode="auto">
          <a:xfrm>
            <a:off x="928688" y="3300413"/>
            <a:ext cx="1347787" cy="1347787"/>
          </a:xfrm>
          <a:custGeom>
            <a:avLst/>
            <a:gdLst>
              <a:gd name="T0" fmla="*/ 0 w 1348279"/>
              <a:gd name="T1" fmla="*/ 0 h 1348279"/>
              <a:gd name="T2" fmla="*/ 1348279 w 1348279"/>
              <a:gd name="T3" fmla="*/ 1348279 h 1348279"/>
            </a:gdLst>
            <a:ahLst/>
            <a:cxnLst/>
            <a:rect l="T0" t="T1" r="T2" b="T3"/>
            <a:pathLst>
              <a:path w="1348279" h="1348279">
                <a:moveTo>
                  <a:pt x="0" y="0"/>
                </a:moveTo>
                <a:lnTo>
                  <a:pt x="1348279" y="0"/>
                </a:lnTo>
                <a:lnTo>
                  <a:pt x="1348279" y="1348279"/>
                </a:lnTo>
                <a:lnTo>
                  <a:pt x="0" y="1348279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4" name="TextBox 14"/>
          <p:cNvSpPr txBox="1"/>
          <p:nvPr/>
        </p:nvSpPr>
        <p:spPr>
          <a:xfrm>
            <a:off x="2276475" y="3473450"/>
            <a:ext cx="14978063" cy="1422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55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999">
                <a:solidFill>
                  <a:srgbClr val="000000"/>
                </a:solidFill>
                <a:latin typeface="Poppins Bold"/>
                <a:cs typeface="+mn-cs"/>
              </a:rPr>
              <a:t>Wkład własny: 79 187,00 + 26 359,50 = 105 546,50 zł</a:t>
            </a:r>
          </a:p>
          <a:p>
            <a:pPr algn="ctr" fontAlgn="auto">
              <a:lnSpc>
                <a:spcPts val="5599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60425" name="Freeform 15"/>
          <p:cNvSpPr>
            <a:spLocks noChangeArrowheads="1"/>
          </p:cNvSpPr>
          <p:nvPr/>
        </p:nvSpPr>
        <p:spPr bwMode="auto">
          <a:xfrm>
            <a:off x="12490450" y="4241800"/>
            <a:ext cx="4764088" cy="249238"/>
          </a:xfrm>
          <a:custGeom>
            <a:avLst/>
            <a:gdLst>
              <a:gd name="T0" fmla="*/ 0 w 4764568"/>
              <a:gd name="T1" fmla="*/ 0 h 250140"/>
              <a:gd name="T2" fmla="*/ 4764568 w 4764568"/>
              <a:gd name="T3" fmla="*/ 250140 h 250140"/>
            </a:gdLst>
            <a:ahLst/>
            <a:cxnLst/>
            <a:rect l="T0" t="T1" r="T2" b="T3"/>
            <a:pathLst>
              <a:path w="4764568" h="250140">
                <a:moveTo>
                  <a:pt x="0" y="0"/>
                </a:moveTo>
                <a:lnTo>
                  <a:pt x="4764568" y="0"/>
                </a:lnTo>
                <a:lnTo>
                  <a:pt x="4764568" y="250140"/>
                </a:lnTo>
                <a:lnTo>
                  <a:pt x="0" y="25014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6" name="TextBox 16"/>
          <p:cNvSpPr txBox="1"/>
          <p:nvPr/>
        </p:nvSpPr>
        <p:spPr>
          <a:xfrm>
            <a:off x="3167063" y="914400"/>
            <a:ext cx="8485187" cy="1422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55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999">
                <a:solidFill>
                  <a:srgbClr val="000000"/>
                </a:solidFill>
                <a:latin typeface="Poppins Bold"/>
                <a:cs typeface="+mn-cs"/>
              </a:rPr>
              <a:t>Dofinansowanie :   448 003,10 zł</a:t>
            </a:r>
          </a:p>
          <a:p>
            <a:pPr algn="ctr" fontAlgn="auto">
              <a:lnSpc>
                <a:spcPts val="5599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000375" y="5899150"/>
            <a:ext cx="14258925" cy="1422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55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999">
                <a:solidFill>
                  <a:srgbClr val="000000"/>
                </a:solidFill>
                <a:latin typeface="Poppins Bold"/>
                <a:cs typeface="+mn-cs"/>
              </a:rPr>
              <a:t>Koszt przypadający na jednego uczestnika: 2 493,46 zł</a:t>
            </a:r>
          </a:p>
          <a:p>
            <a:pPr algn="ctr" fontAlgn="auto">
              <a:lnSpc>
                <a:spcPts val="5599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60428" name="Freeform 18"/>
          <p:cNvSpPr>
            <a:spLocks noChangeArrowheads="1"/>
          </p:cNvSpPr>
          <p:nvPr/>
        </p:nvSpPr>
        <p:spPr bwMode="auto">
          <a:xfrm>
            <a:off x="13111163" y="6667500"/>
            <a:ext cx="4765675" cy="249238"/>
          </a:xfrm>
          <a:custGeom>
            <a:avLst/>
            <a:gdLst>
              <a:gd name="T0" fmla="*/ 0 w 4764568"/>
              <a:gd name="T1" fmla="*/ 0 h 250140"/>
              <a:gd name="T2" fmla="*/ 4764568 w 4764568"/>
              <a:gd name="T3" fmla="*/ 250140 h 250140"/>
            </a:gdLst>
            <a:ahLst/>
            <a:cxnLst/>
            <a:rect l="T0" t="T1" r="T2" b="T3"/>
            <a:pathLst>
              <a:path w="4764568" h="250140">
                <a:moveTo>
                  <a:pt x="0" y="0"/>
                </a:moveTo>
                <a:lnTo>
                  <a:pt x="4764568" y="0"/>
                </a:lnTo>
                <a:lnTo>
                  <a:pt x="4764568" y="250140"/>
                </a:lnTo>
                <a:lnTo>
                  <a:pt x="0" y="25014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" name="TextBox 19"/>
          <p:cNvSpPr txBox="1"/>
          <p:nvPr/>
        </p:nvSpPr>
        <p:spPr>
          <a:xfrm>
            <a:off x="928688" y="8293100"/>
            <a:ext cx="9853612" cy="7937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615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399">
                <a:solidFill>
                  <a:srgbClr val="D6801C"/>
                </a:solidFill>
                <a:latin typeface="Poppins Bold"/>
                <a:cs typeface="+mn-cs"/>
              </a:rPr>
              <a:t>Razem Projekt Aktywna Edukacja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652250" y="8002588"/>
            <a:ext cx="5524500" cy="10842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846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49">
                <a:solidFill>
                  <a:srgbClr val="000000"/>
                </a:solidFill>
                <a:latin typeface="Poppins Bold"/>
                <a:cs typeface="+mn-cs"/>
              </a:rPr>
              <a:t>553 549,60 zł</a:t>
            </a:r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 rot="-126593">
            <a:off x="15046325" y="-3730625"/>
            <a:ext cx="7119938" cy="7118350"/>
            <a:chOff x="0" y="0"/>
            <a:chExt cx="812800" cy="812800"/>
          </a:xfrm>
        </p:grpSpPr>
        <p:sp>
          <p:nvSpPr>
            <p:cNvPr id="60438" name="Freeform 22"/>
            <p:cNvSpPr>
              <a:spLocks noChangeArrowheads="1"/>
            </p:cNvSpPr>
            <p:nvPr/>
          </p:nvSpPr>
          <p:spPr bwMode="auto">
            <a:xfrm>
              <a:off x="18919" y="18919"/>
              <a:ext cx="774963" cy="774963"/>
            </a:xfrm>
            <a:custGeom>
              <a:avLst/>
              <a:gdLst>
                <a:gd name="T0" fmla="*/ 0 w 774963"/>
                <a:gd name="T1" fmla="*/ 0 h 774963"/>
                <a:gd name="T2" fmla="*/ 774963 w 774963"/>
                <a:gd name="T3" fmla="*/ 774963 h 774963"/>
              </a:gdLst>
              <a:ahLst/>
              <a:cxnLst/>
              <a:rect l="T0" t="T1" r="T2" b="T3"/>
              <a:pathLst>
                <a:path w="774963" h="774963">
                  <a:moveTo>
                    <a:pt x="419777" y="13377"/>
                  </a:moveTo>
                  <a:lnTo>
                    <a:pt x="761585" y="355185"/>
                  </a:lnTo>
                  <a:cubicBezTo>
                    <a:pt x="770150" y="363750"/>
                    <a:pt x="774962" y="375368"/>
                    <a:pt x="774962" y="387481"/>
                  </a:cubicBezTo>
                  <a:cubicBezTo>
                    <a:pt x="774962" y="399594"/>
                    <a:pt x="770150" y="411212"/>
                    <a:pt x="761585" y="419777"/>
                  </a:cubicBezTo>
                  <a:lnTo>
                    <a:pt x="419777" y="761585"/>
                  </a:lnTo>
                  <a:cubicBezTo>
                    <a:pt x="411212" y="770150"/>
                    <a:pt x="399594" y="774962"/>
                    <a:pt x="387481" y="774962"/>
                  </a:cubicBezTo>
                  <a:cubicBezTo>
                    <a:pt x="375368" y="774962"/>
                    <a:pt x="363750" y="770150"/>
                    <a:pt x="355185" y="761585"/>
                  </a:cubicBezTo>
                  <a:lnTo>
                    <a:pt x="13377" y="419777"/>
                  </a:lnTo>
                  <a:cubicBezTo>
                    <a:pt x="4812" y="411212"/>
                    <a:pt x="0" y="399594"/>
                    <a:pt x="0" y="387481"/>
                  </a:cubicBezTo>
                  <a:cubicBezTo>
                    <a:pt x="0" y="375368"/>
                    <a:pt x="4812" y="363750"/>
                    <a:pt x="13377" y="355185"/>
                  </a:cubicBezTo>
                  <a:lnTo>
                    <a:pt x="355185" y="13377"/>
                  </a:lnTo>
                  <a:cubicBezTo>
                    <a:pt x="363750" y="4812"/>
                    <a:pt x="375368" y="0"/>
                    <a:pt x="387481" y="0"/>
                  </a:cubicBezTo>
                  <a:cubicBezTo>
                    <a:pt x="399594" y="0"/>
                    <a:pt x="411212" y="4812"/>
                    <a:pt x="419777" y="13377"/>
                  </a:cubicBezTo>
                  <a:close/>
                </a:path>
              </a:pathLst>
            </a:custGeom>
            <a:solidFill>
              <a:srgbClr val="D6801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0439" name="TextBox 23"/>
            <p:cNvSpPr txBox="1">
              <a:spLocks noChangeArrowheads="1"/>
            </p:cNvSpPr>
            <p:nvPr/>
          </p:nvSpPr>
          <p:spPr bwMode="auto">
            <a:xfrm>
              <a:off x="139700" y="82550"/>
              <a:ext cx="533400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 rot="1440767">
            <a:off x="-2085975" y="1252538"/>
            <a:ext cx="2684463" cy="2684462"/>
            <a:chOff x="0" y="0"/>
            <a:chExt cx="812800" cy="812800"/>
          </a:xfrm>
        </p:grpSpPr>
        <p:sp>
          <p:nvSpPr>
            <p:cNvPr id="60436" name="Freeform 25"/>
            <p:cNvSpPr>
              <a:spLocks noChangeArrowheads="1"/>
            </p:cNvSpPr>
            <p:nvPr/>
          </p:nvSpPr>
          <p:spPr bwMode="auto">
            <a:xfrm>
              <a:off x="15531" y="15531"/>
              <a:ext cx="781737" cy="781737"/>
            </a:xfrm>
            <a:custGeom>
              <a:avLst/>
              <a:gdLst>
                <a:gd name="T0" fmla="*/ 0 w 781737"/>
                <a:gd name="T1" fmla="*/ 0 h 781737"/>
                <a:gd name="T2" fmla="*/ 781737 w 781737"/>
                <a:gd name="T3" fmla="*/ 781737 h 781737"/>
              </a:gdLst>
              <a:ahLst/>
              <a:cxnLst/>
              <a:rect l="T0" t="T1" r="T2" b="T3"/>
              <a:pathLst>
                <a:path w="781737" h="781737">
                  <a:moveTo>
                    <a:pt x="417383" y="10983"/>
                  </a:moveTo>
                  <a:lnTo>
                    <a:pt x="770755" y="364355"/>
                  </a:lnTo>
                  <a:cubicBezTo>
                    <a:pt x="777787" y="371387"/>
                    <a:pt x="781738" y="380924"/>
                    <a:pt x="781738" y="390869"/>
                  </a:cubicBezTo>
                  <a:cubicBezTo>
                    <a:pt x="781738" y="400814"/>
                    <a:pt x="777787" y="410351"/>
                    <a:pt x="770755" y="417383"/>
                  </a:cubicBezTo>
                  <a:lnTo>
                    <a:pt x="417383" y="770755"/>
                  </a:lnTo>
                  <a:cubicBezTo>
                    <a:pt x="410351" y="777787"/>
                    <a:pt x="400814" y="781738"/>
                    <a:pt x="390869" y="781738"/>
                  </a:cubicBezTo>
                  <a:cubicBezTo>
                    <a:pt x="380924" y="781738"/>
                    <a:pt x="371387" y="777787"/>
                    <a:pt x="364355" y="770755"/>
                  </a:cubicBezTo>
                  <a:lnTo>
                    <a:pt x="10983" y="417383"/>
                  </a:lnTo>
                  <a:cubicBezTo>
                    <a:pt x="3951" y="410351"/>
                    <a:pt x="0" y="400814"/>
                    <a:pt x="0" y="390869"/>
                  </a:cubicBezTo>
                  <a:cubicBezTo>
                    <a:pt x="0" y="380924"/>
                    <a:pt x="3951" y="371387"/>
                    <a:pt x="10983" y="364355"/>
                  </a:cubicBezTo>
                  <a:lnTo>
                    <a:pt x="364355" y="10983"/>
                  </a:lnTo>
                  <a:cubicBezTo>
                    <a:pt x="371387" y="3951"/>
                    <a:pt x="380924" y="0"/>
                    <a:pt x="390869" y="0"/>
                  </a:cubicBezTo>
                  <a:cubicBezTo>
                    <a:pt x="400814" y="0"/>
                    <a:pt x="410351" y="3951"/>
                    <a:pt x="417383" y="10983"/>
                  </a:cubicBezTo>
                  <a:close/>
                </a:path>
              </a:pathLst>
            </a:custGeom>
            <a:solidFill>
              <a:srgbClr val="F5AF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0437" name="TextBox 26"/>
            <p:cNvSpPr txBox="1">
              <a:spLocks noChangeArrowheads="1"/>
            </p:cNvSpPr>
            <p:nvPr/>
          </p:nvSpPr>
          <p:spPr bwMode="auto">
            <a:xfrm>
              <a:off x="139700" y="82550"/>
              <a:ext cx="533400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 rot="-955154">
            <a:off x="-1971675" y="8123238"/>
            <a:ext cx="2684463" cy="2684462"/>
            <a:chOff x="0" y="0"/>
            <a:chExt cx="812800" cy="812800"/>
          </a:xfrm>
        </p:grpSpPr>
        <p:sp>
          <p:nvSpPr>
            <p:cNvPr id="60434" name="Freeform 28"/>
            <p:cNvSpPr>
              <a:spLocks noChangeArrowheads="1"/>
            </p:cNvSpPr>
            <p:nvPr/>
          </p:nvSpPr>
          <p:spPr bwMode="auto">
            <a:xfrm>
              <a:off x="15531" y="15531"/>
              <a:ext cx="781737" cy="781737"/>
            </a:xfrm>
            <a:custGeom>
              <a:avLst/>
              <a:gdLst>
                <a:gd name="T0" fmla="*/ 0 w 781737"/>
                <a:gd name="T1" fmla="*/ 0 h 781737"/>
                <a:gd name="T2" fmla="*/ 781737 w 781737"/>
                <a:gd name="T3" fmla="*/ 781737 h 781737"/>
              </a:gdLst>
              <a:ahLst/>
              <a:cxnLst/>
              <a:rect l="T0" t="T1" r="T2" b="T3"/>
              <a:pathLst>
                <a:path w="781737" h="781737">
                  <a:moveTo>
                    <a:pt x="417383" y="10983"/>
                  </a:moveTo>
                  <a:lnTo>
                    <a:pt x="770755" y="364355"/>
                  </a:lnTo>
                  <a:cubicBezTo>
                    <a:pt x="777787" y="371387"/>
                    <a:pt x="781738" y="380924"/>
                    <a:pt x="781738" y="390869"/>
                  </a:cubicBezTo>
                  <a:cubicBezTo>
                    <a:pt x="781738" y="400814"/>
                    <a:pt x="777787" y="410351"/>
                    <a:pt x="770755" y="417383"/>
                  </a:cubicBezTo>
                  <a:lnTo>
                    <a:pt x="417383" y="770755"/>
                  </a:lnTo>
                  <a:cubicBezTo>
                    <a:pt x="410351" y="777787"/>
                    <a:pt x="400814" y="781738"/>
                    <a:pt x="390869" y="781738"/>
                  </a:cubicBezTo>
                  <a:cubicBezTo>
                    <a:pt x="380924" y="781738"/>
                    <a:pt x="371387" y="777787"/>
                    <a:pt x="364355" y="770755"/>
                  </a:cubicBezTo>
                  <a:lnTo>
                    <a:pt x="10983" y="417383"/>
                  </a:lnTo>
                  <a:cubicBezTo>
                    <a:pt x="3951" y="410351"/>
                    <a:pt x="0" y="400814"/>
                    <a:pt x="0" y="390869"/>
                  </a:cubicBezTo>
                  <a:cubicBezTo>
                    <a:pt x="0" y="380924"/>
                    <a:pt x="3951" y="371387"/>
                    <a:pt x="10983" y="364355"/>
                  </a:cubicBezTo>
                  <a:lnTo>
                    <a:pt x="364355" y="10983"/>
                  </a:lnTo>
                  <a:cubicBezTo>
                    <a:pt x="371387" y="3951"/>
                    <a:pt x="380924" y="0"/>
                    <a:pt x="390869" y="0"/>
                  </a:cubicBezTo>
                  <a:cubicBezTo>
                    <a:pt x="400814" y="0"/>
                    <a:pt x="410351" y="3951"/>
                    <a:pt x="417383" y="10983"/>
                  </a:cubicBezTo>
                  <a:close/>
                </a:path>
              </a:pathLst>
            </a:custGeom>
            <a:solidFill>
              <a:srgbClr val="F5AF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0435" name="TextBox 29"/>
            <p:cNvSpPr txBox="1">
              <a:spLocks noChangeArrowheads="1"/>
            </p:cNvSpPr>
            <p:nvPr/>
          </p:nvSpPr>
          <p:spPr bwMode="auto">
            <a:xfrm>
              <a:off x="139700" y="82550"/>
              <a:ext cx="533400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554575" y="-231775"/>
            <a:ext cx="1466850" cy="1466850"/>
            <a:chOff x="0" y="0"/>
            <a:chExt cx="812800" cy="812800"/>
          </a:xfrm>
        </p:grpSpPr>
        <p:sp>
          <p:nvSpPr>
            <p:cNvPr id="61458" name="Freeform 3"/>
            <p:cNvSpPr>
              <a:spLocks noChangeArrowheads="1"/>
            </p:cNvSpPr>
            <p:nvPr/>
          </p:nvSpPr>
          <p:spPr bwMode="auto">
            <a:xfrm>
              <a:off x="21728" y="21728"/>
              <a:ext cx="769344" cy="769344"/>
            </a:xfrm>
            <a:custGeom>
              <a:avLst/>
              <a:gdLst>
                <a:gd name="T0" fmla="*/ 0 w 769344"/>
                <a:gd name="T1" fmla="*/ 0 h 769344"/>
                <a:gd name="T2" fmla="*/ 769344 w 769344"/>
                <a:gd name="T3" fmla="*/ 769344 h 769344"/>
              </a:gdLst>
              <a:ahLst/>
              <a:cxnLst/>
              <a:rect l="T0" t="T1" r="T2" b="T3"/>
              <a:pathLst>
                <a:path w="769344" h="769344">
                  <a:moveTo>
                    <a:pt x="433203" y="26803"/>
                  </a:moveTo>
                  <a:lnTo>
                    <a:pt x="742541" y="336141"/>
                  </a:lnTo>
                  <a:cubicBezTo>
                    <a:pt x="769344" y="362944"/>
                    <a:pt x="769344" y="406400"/>
                    <a:pt x="742541" y="433203"/>
                  </a:cubicBezTo>
                  <a:lnTo>
                    <a:pt x="433203" y="742541"/>
                  </a:lnTo>
                  <a:cubicBezTo>
                    <a:pt x="406400" y="769344"/>
                    <a:pt x="362944" y="769344"/>
                    <a:pt x="336141" y="742541"/>
                  </a:cubicBezTo>
                  <a:lnTo>
                    <a:pt x="26803" y="433203"/>
                  </a:lnTo>
                  <a:cubicBezTo>
                    <a:pt x="0" y="406400"/>
                    <a:pt x="0" y="362944"/>
                    <a:pt x="26803" y="336141"/>
                  </a:cubicBezTo>
                  <a:lnTo>
                    <a:pt x="336141" y="26803"/>
                  </a:lnTo>
                  <a:cubicBezTo>
                    <a:pt x="362944" y="0"/>
                    <a:pt x="406400" y="0"/>
                    <a:pt x="433203" y="26803"/>
                  </a:cubicBezTo>
                  <a:close/>
                </a:path>
              </a:pathLst>
            </a:custGeom>
            <a:solidFill>
              <a:srgbClr val="F5AF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1459" name="TextBox 4"/>
            <p:cNvSpPr txBox="1">
              <a:spLocks noChangeArrowheads="1"/>
            </p:cNvSpPr>
            <p:nvPr/>
          </p:nvSpPr>
          <p:spPr bwMode="auto">
            <a:xfrm>
              <a:off x="139700" y="82550"/>
              <a:ext cx="533400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287713" y="457200"/>
            <a:ext cx="13584237" cy="1143000"/>
            <a:chOff x="0" y="0"/>
            <a:chExt cx="3049338" cy="256504"/>
          </a:xfrm>
        </p:grpSpPr>
        <p:sp>
          <p:nvSpPr>
            <p:cNvPr id="61456" name="Freeform 6"/>
            <p:cNvSpPr>
              <a:spLocks noChangeArrowheads="1"/>
            </p:cNvSpPr>
            <p:nvPr/>
          </p:nvSpPr>
          <p:spPr bwMode="auto">
            <a:xfrm>
              <a:off x="0" y="0"/>
              <a:ext cx="3049338" cy="256504"/>
            </a:xfrm>
            <a:custGeom>
              <a:avLst/>
              <a:gdLst>
                <a:gd name="T0" fmla="*/ 0 w 3049338"/>
                <a:gd name="T1" fmla="*/ 0 h 256504"/>
                <a:gd name="T2" fmla="*/ 3049338 w 3049338"/>
                <a:gd name="T3" fmla="*/ 256504 h 256504"/>
              </a:gdLst>
              <a:ahLst/>
              <a:cxnLst/>
              <a:rect l="T0" t="T1" r="T2" b="T3"/>
              <a:pathLst>
                <a:path w="3049338" h="256504">
                  <a:moveTo>
                    <a:pt x="0" y="0"/>
                  </a:moveTo>
                  <a:lnTo>
                    <a:pt x="3049338" y="0"/>
                  </a:lnTo>
                  <a:lnTo>
                    <a:pt x="3049338" y="256504"/>
                  </a:lnTo>
                  <a:lnTo>
                    <a:pt x="0" y="256504"/>
                  </a:lnTo>
                  <a:close/>
                </a:path>
              </a:pathLst>
            </a:custGeom>
            <a:solidFill>
              <a:srgbClr val="D6801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1457" name="TextBox 7"/>
            <p:cNvSpPr txBox="1">
              <a:spLocks noChangeArrowheads="1"/>
            </p:cNvSpPr>
            <p:nvPr/>
          </p:nvSpPr>
          <p:spPr bwMode="auto">
            <a:xfrm>
              <a:off x="0" y="-57150"/>
              <a:ext cx="3049338" cy="313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77788" y="128588"/>
            <a:ext cx="2212976" cy="2212975"/>
            <a:chOff x="0" y="0"/>
            <a:chExt cx="812800" cy="812800"/>
          </a:xfrm>
        </p:grpSpPr>
        <p:sp>
          <p:nvSpPr>
            <p:cNvPr id="61454" name="Freeform 9"/>
            <p:cNvSpPr>
              <a:spLocks noChangeArrowheads="1"/>
            </p:cNvSpPr>
            <p:nvPr/>
          </p:nvSpPr>
          <p:spPr bwMode="auto">
            <a:xfrm>
              <a:off x="14395" y="14395"/>
              <a:ext cx="784011" cy="784011"/>
            </a:xfrm>
            <a:custGeom>
              <a:avLst/>
              <a:gdLst>
                <a:gd name="T0" fmla="*/ 0 w 784011"/>
                <a:gd name="T1" fmla="*/ 0 h 784011"/>
                <a:gd name="T2" fmla="*/ 784011 w 784011"/>
                <a:gd name="T3" fmla="*/ 784011 h 784011"/>
              </a:gdLst>
              <a:ahLst/>
              <a:cxnLst/>
              <a:rect l="T0" t="T1" r="T2" b="T3"/>
              <a:pathLst>
                <a:path w="784011" h="784011">
                  <a:moveTo>
                    <a:pt x="424156" y="17756"/>
                  </a:moveTo>
                  <a:lnTo>
                    <a:pt x="766254" y="359854"/>
                  </a:lnTo>
                  <a:cubicBezTo>
                    <a:pt x="784010" y="377610"/>
                    <a:pt x="784010" y="406400"/>
                    <a:pt x="766254" y="424156"/>
                  </a:cubicBezTo>
                  <a:lnTo>
                    <a:pt x="424156" y="766254"/>
                  </a:lnTo>
                  <a:cubicBezTo>
                    <a:pt x="406400" y="784010"/>
                    <a:pt x="377610" y="784010"/>
                    <a:pt x="359854" y="766254"/>
                  </a:cubicBezTo>
                  <a:lnTo>
                    <a:pt x="17756" y="424156"/>
                  </a:lnTo>
                  <a:cubicBezTo>
                    <a:pt x="0" y="406400"/>
                    <a:pt x="0" y="377610"/>
                    <a:pt x="17756" y="359854"/>
                  </a:cubicBezTo>
                  <a:lnTo>
                    <a:pt x="359854" y="17756"/>
                  </a:lnTo>
                  <a:cubicBezTo>
                    <a:pt x="377610" y="0"/>
                    <a:pt x="406400" y="0"/>
                    <a:pt x="424156" y="17756"/>
                  </a:cubicBezTo>
                  <a:close/>
                </a:path>
              </a:pathLst>
            </a:custGeom>
            <a:solidFill>
              <a:srgbClr val="F5AF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1455" name="TextBox 10"/>
            <p:cNvSpPr txBox="1">
              <a:spLocks noChangeArrowheads="1"/>
            </p:cNvSpPr>
            <p:nvPr/>
          </p:nvSpPr>
          <p:spPr bwMode="auto">
            <a:xfrm>
              <a:off x="139700" y="82550"/>
              <a:ext cx="533400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-814388" y="8529638"/>
            <a:ext cx="2212976" cy="2214562"/>
            <a:chOff x="0" y="0"/>
            <a:chExt cx="812800" cy="812800"/>
          </a:xfrm>
        </p:grpSpPr>
        <p:sp>
          <p:nvSpPr>
            <p:cNvPr id="61452" name="Freeform 12"/>
            <p:cNvSpPr>
              <a:spLocks noChangeArrowheads="1"/>
            </p:cNvSpPr>
            <p:nvPr/>
          </p:nvSpPr>
          <p:spPr bwMode="auto">
            <a:xfrm>
              <a:off x="14395" y="14395"/>
              <a:ext cx="784011" cy="784011"/>
            </a:xfrm>
            <a:custGeom>
              <a:avLst/>
              <a:gdLst>
                <a:gd name="T0" fmla="*/ 0 w 784011"/>
                <a:gd name="T1" fmla="*/ 0 h 784011"/>
                <a:gd name="T2" fmla="*/ 784011 w 784011"/>
                <a:gd name="T3" fmla="*/ 784011 h 784011"/>
              </a:gdLst>
              <a:ahLst/>
              <a:cxnLst/>
              <a:rect l="T0" t="T1" r="T2" b="T3"/>
              <a:pathLst>
                <a:path w="784011" h="784011">
                  <a:moveTo>
                    <a:pt x="424156" y="17756"/>
                  </a:moveTo>
                  <a:lnTo>
                    <a:pt x="766254" y="359854"/>
                  </a:lnTo>
                  <a:cubicBezTo>
                    <a:pt x="784010" y="377610"/>
                    <a:pt x="784010" y="406400"/>
                    <a:pt x="766254" y="424156"/>
                  </a:cubicBezTo>
                  <a:lnTo>
                    <a:pt x="424156" y="766254"/>
                  </a:lnTo>
                  <a:cubicBezTo>
                    <a:pt x="406400" y="784010"/>
                    <a:pt x="377610" y="784010"/>
                    <a:pt x="359854" y="766254"/>
                  </a:cubicBezTo>
                  <a:lnTo>
                    <a:pt x="17756" y="424156"/>
                  </a:lnTo>
                  <a:cubicBezTo>
                    <a:pt x="0" y="406400"/>
                    <a:pt x="0" y="377610"/>
                    <a:pt x="17756" y="359854"/>
                  </a:cubicBezTo>
                  <a:lnTo>
                    <a:pt x="359854" y="17756"/>
                  </a:lnTo>
                  <a:cubicBezTo>
                    <a:pt x="377610" y="0"/>
                    <a:pt x="406400" y="0"/>
                    <a:pt x="424156" y="17756"/>
                  </a:cubicBezTo>
                  <a:close/>
                </a:path>
              </a:pathLst>
            </a:custGeom>
            <a:solidFill>
              <a:srgbClr val="F5AF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1453" name="TextBox 13"/>
            <p:cNvSpPr txBox="1">
              <a:spLocks noChangeArrowheads="1"/>
            </p:cNvSpPr>
            <p:nvPr/>
          </p:nvSpPr>
          <p:spPr bwMode="auto">
            <a:xfrm>
              <a:off x="139700" y="82550"/>
              <a:ext cx="533400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3630613" y="509588"/>
            <a:ext cx="13628687" cy="9747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just" fontAlgn="auto">
              <a:lnSpc>
                <a:spcPts val="7637"/>
              </a:lnSpc>
              <a:spcAft>
                <a:spcPts val="0"/>
              </a:spcAft>
              <a:defRPr/>
            </a:pPr>
            <a:r>
              <a:rPr lang="en-US" sz="5455">
                <a:solidFill>
                  <a:srgbClr val="FFFFFF"/>
                </a:solidFill>
                <a:latin typeface="Poppins Medium"/>
                <a:cs typeface="+mn-cs"/>
              </a:rPr>
              <a:t>Zajęcia, konsultacje,  warsztaty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045325" y="6197600"/>
            <a:ext cx="4435475" cy="9731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just" fontAlgn="auto">
              <a:lnSpc>
                <a:spcPts val="7637"/>
              </a:lnSpc>
              <a:spcAft>
                <a:spcPts val="0"/>
              </a:spcAft>
              <a:defRPr/>
            </a:pPr>
            <a:r>
              <a:rPr lang="en-US" sz="5455">
                <a:solidFill>
                  <a:srgbClr val="FFFFFF"/>
                </a:solidFill>
                <a:latin typeface="Poppins Medium"/>
                <a:cs typeface="+mn-cs"/>
              </a:rPr>
              <a:t>Our Mission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287713" y="1758950"/>
            <a:ext cx="16386175" cy="75882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4783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64">
                <a:solidFill>
                  <a:srgbClr val="000000"/>
                </a:solidFill>
                <a:latin typeface="Poppins Medium"/>
                <a:cs typeface="+mn-cs"/>
              </a:rPr>
              <a:t>Zajęcia dydaktyczno-wyrównawcze z matematyki - 90 godzin</a:t>
            </a:r>
          </a:p>
          <a:p>
            <a:pPr fontAlgn="auto">
              <a:lnSpc>
                <a:spcPts val="4783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64">
                <a:solidFill>
                  <a:srgbClr val="000000"/>
                </a:solidFill>
                <a:latin typeface="Poppins Medium"/>
                <a:cs typeface="+mn-cs"/>
              </a:rPr>
              <a:t>Zajęcia dydaktyczno-wyrównawcze z j.angielskiego – 90 godzin</a:t>
            </a:r>
          </a:p>
          <a:p>
            <a:pPr fontAlgn="auto">
              <a:lnSpc>
                <a:spcPts val="4783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64">
                <a:solidFill>
                  <a:srgbClr val="000000"/>
                </a:solidFill>
                <a:latin typeface="Poppins Medium"/>
                <a:cs typeface="+mn-cs"/>
              </a:rPr>
              <a:t>Zajęcia logopedyczne – 60 godzin</a:t>
            </a:r>
          </a:p>
          <a:p>
            <a:pPr fontAlgn="auto">
              <a:lnSpc>
                <a:spcPts val="4783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64">
                <a:solidFill>
                  <a:srgbClr val="000000"/>
                </a:solidFill>
                <a:latin typeface="Poppins Medium"/>
                <a:cs typeface="+mn-cs"/>
              </a:rPr>
              <a:t>Zajęcia korekcyjno-kompensacyjne -60 godzin</a:t>
            </a:r>
          </a:p>
          <a:p>
            <a:pPr fontAlgn="auto">
              <a:lnSpc>
                <a:spcPts val="4783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64">
                <a:solidFill>
                  <a:srgbClr val="000000"/>
                </a:solidFill>
                <a:latin typeface="Poppins Medium"/>
                <a:cs typeface="+mn-cs"/>
              </a:rPr>
              <a:t>Zajęcia rozwijające kompetencje emocjonalno-społeczne TUS – 60 godzin</a:t>
            </a:r>
          </a:p>
          <a:p>
            <a:pPr fontAlgn="auto">
              <a:lnSpc>
                <a:spcPts val="4783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64">
                <a:solidFill>
                  <a:srgbClr val="000000"/>
                </a:solidFill>
                <a:latin typeface="Poppins Medium"/>
                <a:cs typeface="+mn-cs"/>
              </a:rPr>
              <a:t>Konsultacje indywidualne dla rodziców – 20godzin</a:t>
            </a:r>
          </a:p>
          <a:p>
            <a:pPr fontAlgn="auto">
              <a:lnSpc>
                <a:spcPts val="4783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64">
                <a:solidFill>
                  <a:srgbClr val="000000"/>
                </a:solidFill>
                <a:latin typeface="Poppins Medium"/>
                <a:cs typeface="+mn-cs"/>
              </a:rPr>
              <a:t>Zajęcia rozwijające z matematyki- 150 godzin</a:t>
            </a:r>
          </a:p>
          <a:p>
            <a:pPr fontAlgn="auto">
              <a:lnSpc>
                <a:spcPts val="4783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64">
                <a:solidFill>
                  <a:srgbClr val="000000"/>
                </a:solidFill>
                <a:latin typeface="Poppins Medium"/>
                <a:cs typeface="+mn-cs"/>
              </a:rPr>
              <a:t>Zajęcia rozwijające z j.angielskiego – 150 godzin</a:t>
            </a:r>
          </a:p>
          <a:p>
            <a:pPr fontAlgn="auto">
              <a:lnSpc>
                <a:spcPts val="4783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64">
                <a:solidFill>
                  <a:srgbClr val="000000"/>
                </a:solidFill>
                <a:latin typeface="Poppins Medium"/>
                <a:cs typeface="+mn-cs"/>
              </a:rPr>
              <a:t>Zajęcia rozwijające z j.niemieckiego -60 godzin</a:t>
            </a:r>
          </a:p>
          <a:p>
            <a:pPr fontAlgn="auto">
              <a:lnSpc>
                <a:spcPts val="4783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64">
                <a:solidFill>
                  <a:srgbClr val="000000"/>
                </a:solidFill>
                <a:latin typeface="Poppins Medium"/>
                <a:cs typeface="+mn-cs"/>
              </a:rPr>
              <a:t>Zajęcia rozwijające umiejętności uczenia się i zapamiętywania – 150 godzin</a:t>
            </a:r>
          </a:p>
          <a:p>
            <a:pPr fontAlgn="auto">
              <a:lnSpc>
                <a:spcPts val="4783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64">
                <a:solidFill>
                  <a:srgbClr val="000000"/>
                </a:solidFill>
                <a:latin typeface="Poppins Medium"/>
                <a:cs typeface="+mn-cs"/>
              </a:rPr>
              <a:t>Warsztaty eksperymentalne Chemical World -16 godzin</a:t>
            </a:r>
          </a:p>
          <a:p>
            <a:pPr fontAlgn="auto">
              <a:lnSpc>
                <a:spcPts val="4783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64">
                <a:solidFill>
                  <a:srgbClr val="000000"/>
                </a:solidFill>
                <a:latin typeface="Poppins Medium"/>
                <a:cs typeface="+mn-cs"/>
              </a:rPr>
              <a:t>Warsztaty eksperymentalne Edukacja kreatywna – 12 godzin</a:t>
            </a:r>
          </a:p>
          <a:p>
            <a:pPr fontAlgn="auto">
              <a:lnSpc>
                <a:spcPts val="2750"/>
              </a:lnSpc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-4484688" y="1920875"/>
            <a:ext cx="7119938" cy="7119938"/>
            <a:chOff x="0" y="0"/>
            <a:chExt cx="812800" cy="812800"/>
          </a:xfrm>
        </p:grpSpPr>
        <p:sp>
          <p:nvSpPr>
            <p:cNvPr id="61450" name="Freeform 18"/>
            <p:cNvSpPr>
              <a:spLocks noChangeArrowheads="1"/>
            </p:cNvSpPr>
            <p:nvPr/>
          </p:nvSpPr>
          <p:spPr bwMode="auto">
            <a:xfrm>
              <a:off x="18919" y="18919"/>
              <a:ext cx="774963" cy="774963"/>
            </a:xfrm>
            <a:custGeom>
              <a:avLst/>
              <a:gdLst>
                <a:gd name="T0" fmla="*/ 0 w 774963"/>
                <a:gd name="T1" fmla="*/ 0 h 774963"/>
                <a:gd name="T2" fmla="*/ 774963 w 774963"/>
                <a:gd name="T3" fmla="*/ 774963 h 774963"/>
              </a:gdLst>
              <a:ahLst/>
              <a:cxnLst/>
              <a:rect l="T0" t="T1" r="T2" b="T3"/>
              <a:pathLst>
                <a:path w="774963" h="774963">
                  <a:moveTo>
                    <a:pt x="419777" y="13377"/>
                  </a:moveTo>
                  <a:lnTo>
                    <a:pt x="761585" y="355185"/>
                  </a:lnTo>
                  <a:cubicBezTo>
                    <a:pt x="770150" y="363750"/>
                    <a:pt x="774962" y="375368"/>
                    <a:pt x="774962" y="387481"/>
                  </a:cubicBezTo>
                  <a:cubicBezTo>
                    <a:pt x="774962" y="399594"/>
                    <a:pt x="770150" y="411212"/>
                    <a:pt x="761585" y="419777"/>
                  </a:cubicBezTo>
                  <a:lnTo>
                    <a:pt x="419777" y="761585"/>
                  </a:lnTo>
                  <a:cubicBezTo>
                    <a:pt x="411212" y="770150"/>
                    <a:pt x="399594" y="774962"/>
                    <a:pt x="387481" y="774962"/>
                  </a:cubicBezTo>
                  <a:cubicBezTo>
                    <a:pt x="375368" y="774962"/>
                    <a:pt x="363750" y="770150"/>
                    <a:pt x="355185" y="761585"/>
                  </a:cubicBezTo>
                  <a:lnTo>
                    <a:pt x="13377" y="419777"/>
                  </a:lnTo>
                  <a:cubicBezTo>
                    <a:pt x="4812" y="411212"/>
                    <a:pt x="0" y="399594"/>
                    <a:pt x="0" y="387481"/>
                  </a:cubicBezTo>
                  <a:cubicBezTo>
                    <a:pt x="0" y="375368"/>
                    <a:pt x="4812" y="363750"/>
                    <a:pt x="13377" y="355185"/>
                  </a:cubicBezTo>
                  <a:lnTo>
                    <a:pt x="355185" y="13377"/>
                  </a:lnTo>
                  <a:cubicBezTo>
                    <a:pt x="363750" y="4812"/>
                    <a:pt x="375368" y="0"/>
                    <a:pt x="387481" y="0"/>
                  </a:cubicBezTo>
                  <a:cubicBezTo>
                    <a:pt x="399594" y="0"/>
                    <a:pt x="411212" y="4812"/>
                    <a:pt x="419777" y="13377"/>
                  </a:cubicBezTo>
                  <a:close/>
                </a:path>
              </a:pathLst>
            </a:custGeom>
            <a:solidFill>
              <a:srgbClr val="D6801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1451" name="TextBox 19"/>
            <p:cNvSpPr txBox="1">
              <a:spLocks noChangeArrowheads="1"/>
            </p:cNvSpPr>
            <p:nvPr/>
          </p:nvSpPr>
          <p:spPr bwMode="auto">
            <a:xfrm>
              <a:off x="139700" y="82550"/>
              <a:ext cx="533400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1320800" y="-979488"/>
            <a:ext cx="20929600" cy="11928476"/>
            <a:chOff x="0" y="0"/>
            <a:chExt cx="5512611" cy="3141615"/>
          </a:xfrm>
        </p:grpSpPr>
        <p:sp>
          <p:nvSpPr>
            <p:cNvPr id="81924" name="Freeform 3"/>
            <p:cNvSpPr>
              <a:spLocks noChangeArrowheads="1"/>
            </p:cNvSpPr>
            <p:nvPr/>
          </p:nvSpPr>
          <p:spPr bwMode="auto">
            <a:xfrm>
              <a:off x="0" y="0"/>
              <a:ext cx="5512611" cy="3141615"/>
            </a:xfrm>
            <a:custGeom>
              <a:avLst/>
              <a:gdLst>
                <a:gd name="T0" fmla="*/ 0 w 5512611"/>
                <a:gd name="T1" fmla="*/ 0 h 3141615"/>
                <a:gd name="T2" fmla="*/ 5512611 w 5512611"/>
                <a:gd name="T3" fmla="*/ 3141615 h 3141615"/>
              </a:gdLst>
              <a:ahLst/>
              <a:cxnLst/>
              <a:rect l="T0" t="T1" r="T2" b="T3"/>
              <a:pathLst>
                <a:path w="5512611" h="3141615">
                  <a:moveTo>
                    <a:pt x="0" y="0"/>
                  </a:moveTo>
                  <a:lnTo>
                    <a:pt x="5512611" y="0"/>
                  </a:lnTo>
                  <a:lnTo>
                    <a:pt x="5512611" y="3141615"/>
                  </a:lnTo>
                  <a:lnTo>
                    <a:pt x="0" y="3141615"/>
                  </a:lnTo>
                  <a:close/>
                </a:path>
              </a:pathLst>
            </a:custGeom>
            <a:solidFill>
              <a:srgbClr val="D6801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1925" name="TextBox 4"/>
            <p:cNvSpPr txBox="1">
              <a:spLocks noChangeArrowheads="1"/>
            </p:cNvSpPr>
            <p:nvPr/>
          </p:nvSpPr>
          <p:spPr bwMode="auto">
            <a:xfrm>
              <a:off x="0" y="-38100"/>
              <a:ext cx="5512611" cy="3179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sp>
        <p:nvSpPr>
          <p:cNvPr id="81923" name="Freeform 5"/>
          <p:cNvSpPr>
            <a:spLocks noChangeArrowheads="1"/>
          </p:cNvSpPr>
          <p:nvPr/>
        </p:nvSpPr>
        <p:spPr bwMode="auto">
          <a:xfrm>
            <a:off x="3949700" y="876300"/>
            <a:ext cx="9893300" cy="8534400"/>
          </a:xfrm>
          <a:custGeom>
            <a:avLst/>
            <a:gdLst>
              <a:gd name="T0" fmla="*/ 0 w 9893515"/>
              <a:gd name="T1" fmla="*/ 0 h 8533804"/>
              <a:gd name="T2" fmla="*/ 9893515 w 9893515"/>
              <a:gd name="T3" fmla="*/ 8533804 h 8533804"/>
            </a:gdLst>
            <a:ahLst/>
            <a:cxnLst/>
            <a:rect l="T0" t="T1" r="T2" b="T3"/>
            <a:pathLst>
              <a:path w="9893515" h="8533804">
                <a:moveTo>
                  <a:pt x="0" y="0"/>
                </a:moveTo>
                <a:lnTo>
                  <a:pt x="9893515" y="0"/>
                </a:lnTo>
                <a:lnTo>
                  <a:pt x="9893515" y="8533804"/>
                </a:lnTo>
                <a:lnTo>
                  <a:pt x="0" y="853380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554575" y="-231775"/>
            <a:ext cx="1466850" cy="1466850"/>
            <a:chOff x="0" y="0"/>
            <a:chExt cx="812800" cy="812800"/>
          </a:xfrm>
        </p:grpSpPr>
        <p:sp>
          <p:nvSpPr>
            <p:cNvPr id="62483" name="Freeform 3"/>
            <p:cNvSpPr>
              <a:spLocks noChangeArrowheads="1"/>
            </p:cNvSpPr>
            <p:nvPr/>
          </p:nvSpPr>
          <p:spPr bwMode="auto">
            <a:xfrm>
              <a:off x="21728" y="21728"/>
              <a:ext cx="769344" cy="769344"/>
            </a:xfrm>
            <a:custGeom>
              <a:avLst/>
              <a:gdLst>
                <a:gd name="T0" fmla="*/ 0 w 769344"/>
                <a:gd name="T1" fmla="*/ 0 h 769344"/>
                <a:gd name="T2" fmla="*/ 769344 w 769344"/>
                <a:gd name="T3" fmla="*/ 769344 h 769344"/>
              </a:gdLst>
              <a:ahLst/>
              <a:cxnLst/>
              <a:rect l="T0" t="T1" r="T2" b="T3"/>
              <a:pathLst>
                <a:path w="769344" h="769344">
                  <a:moveTo>
                    <a:pt x="433203" y="26803"/>
                  </a:moveTo>
                  <a:lnTo>
                    <a:pt x="742541" y="336141"/>
                  </a:lnTo>
                  <a:cubicBezTo>
                    <a:pt x="769344" y="362944"/>
                    <a:pt x="769344" y="406400"/>
                    <a:pt x="742541" y="433203"/>
                  </a:cubicBezTo>
                  <a:lnTo>
                    <a:pt x="433203" y="742541"/>
                  </a:lnTo>
                  <a:cubicBezTo>
                    <a:pt x="406400" y="769344"/>
                    <a:pt x="362944" y="769344"/>
                    <a:pt x="336141" y="742541"/>
                  </a:cubicBezTo>
                  <a:lnTo>
                    <a:pt x="26803" y="433203"/>
                  </a:lnTo>
                  <a:cubicBezTo>
                    <a:pt x="0" y="406400"/>
                    <a:pt x="0" y="362944"/>
                    <a:pt x="26803" y="336141"/>
                  </a:cubicBezTo>
                  <a:lnTo>
                    <a:pt x="336141" y="26803"/>
                  </a:lnTo>
                  <a:cubicBezTo>
                    <a:pt x="362944" y="0"/>
                    <a:pt x="406400" y="0"/>
                    <a:pt x="433203" y="26803"/>
                  </a:cubicBezTo>
                  <a:close/>
                </a:path>
              </a:pathLst>
            </a:custGeom>
            <a:solidFill>
              <a:srgbClr val="F5AF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2484" name="TextBox 4"/>
            <p:cNvSpPr txBox="1">
              <a:spLocks noChangeArrowheads="1"/>
            </p:cNvSpPr>
            <p:nvPr/>
          </p:nvSpPr>
          <p:spPr bwMode="auto">
            <a:xfrm>
              <a:off x="139700" y="82550"/>
              <a:ext cx="533400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559175" y="501650"/>
            <a:ext cx="13584238" cy="1143000"/>
            <a:chOff x="0" y="0"/>
            <a:chExt cx="3049338" cy="256504"/>
          </a:xfrm>
        </p:grpSpPr>
        <p:sp>
          <p:nvSpPr>
            <p:cNvPr id="62481" name="Freeform 6"/>
            <p:cNvSpPr>
              <a:spLocks noChangeArrowheads="1"/>
            </p:cNvSpPr>
            <p:nvPr/>
          </p:nvSpPr>
          <p:spPr bwMode="auto">
            <a:xfrm>
              <a:off x="0" y="0"/>
              <a:ext cx="3049338" cy="256504"/>
            </a:xfrm>
            <a:custGeom>
              <a:avLst/>
              <a:gdLst>
                <a:gd name="T0" fmla="*/ 0 w 3049338"/>
                <a:gd name="T1" fmla="*/ 0 h 256504"/>
                <a:gd name="T2" fmla="*/ 3049338 w 3049338"/>
                <a:gd name="T3" fmla="*/ 256504 h 256504"/>
              </a:gdLst>
              <a:ahLst/>
              <a:cxnLst/>
              <a:rect l="T0" t="T1" r="T2" b="T3"/>
              <a:pathLst>
                <a:path w="3049338" h="256504">
                  <a:moveTo>
                    <a:pt x="0" y="0"/>
                  </a:moveTo>
                  <a:lnTo>
                    <a:pt x="3049338" y="0"/>
                  </a:lnTo>
                  <a:lnTo>
                    <a:pt x="3049338" y="256504"/>
                  </a:lnTo>
                  <a:lnTo>
                    <a:pt x="0" y="256504"/>
                  </a:lnTo>
                  <a:close/>
                </a:path>
              </a:pathLst>
            </a:custGeom>
            <a:solidFill>
              <a:srgbClr val="D6801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2482" name="TextBox 7"/>
            <p:cNvSpPr txBox="1">
              <a:spLocks noChangeArrowheads="1"/>
            </p:cNvSpPr>
            <p:nvPr/>
          </p:nvSpPr>
          <p:spPr bwMode="auto">
            <a:xfrm>
              <a:off x="0" y="-57150"/>
              <a:ext cx="3049338" cy="313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77788" y="128588"/>
            <a:ext cx="2212976" cy="2212975"/>
            <a:chOff x="0" y="0"/>
            <a:chExt cx="812800" cy="812800"/>
          </a:xfrm>
        </p:grpSpPr>
        <p:sp>
          <p:nvSpPr>
            <p:cNvPr id="62479" name="Freeform 9"/>
            <p:cNvSpPr>
              <a:spLocks noChangeArrowheads="1"/>
            </p:cNvSpPr>
            <p:nvPr/>
          </p:nvSpPr>
          <p:spPr bwMode="auto">
            <a:xfrm>
              <a:off x="14395" y="14395"/>
              <a:ext cx="784011" cy="784011"/>
            </a:xfrm>
            <a:custGeom>
              <a:avLst/>
              <a:gdLst>
                <a:gd name="T0" fmla="*/ 0 w 784011"/>
                <a:gd name="T1" fmla="*/ 0 h 784011"/>
                <a:gd name="T2" fmla="*/ 784011 w 784011"/>
                <a:gd name="T3" fmla="*/ 784011 h 784011"/>
              </a:gdLst>
              <a:ahLst/>
              <a:cxnLst/>
              <a:rect l="T0" t="T1" r="T2" b="T3"/>
              <a:pathLst>
                <a:path w="784011" h="784011">
                  <a:moveTo>
                    <a:pt x="424156" y="17756"/>
                  </a:moveTo>
                  <a:lnTo>
                    <a:pt x="766254" y="359854"/>
                  </a:lnTo>
                  <a:cubicBezTo>
                    <a:pt x="784010" y="377610"/>
                    <a:pt x="784010" y="406400"/>
                    <a:pt x="766254" y="424156"/>
                  </a:cubicBezTo>
                  <a:lnTo>
                    <a:pt x="424156" y="766254"/>
                  </a:lnTo>
                  <a:cubicBezTo>
                    <a:pt x="406400" y="784010"/>
                    <a:pt x="377610" y="784010"/>
                    <a:pt x="359854" y="766254"/>
                  </a:cubicBezTo>
                  <a:lnTo>
                    <a:pt x="17756" y="424156"/>
                  </a:lnTo>
                  <a:cubicBezTo>
                    <a:pt x="0" y="406400"/>
                    <a:pt x="0" y="377610"/>
                    <a:pt x="17756" y="359854"/>
                  </a:cubicBezTo>
                  <a:lnTo>
                    <a:pt x="359854" y="17756"/>
                  </a:lnTo>
                  <a:cubicBezTo>
                    <a:pt x="377610" y="0"/>
                    <a:pt x="406400" y="0"/>
                    <a:pt x="424156" y="17756"/>
                  </a:cubicBezTo>
                  <a:close/>
                </a:path>
              </a:pathLst>
            </a:custGeom>
            <a:solidFill>
              <a:srgbClr val="F5AF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2480" name="TextBox 10"/>
            <p:cNvSpPr txBox="1">
              <a:spLocks noChangeArrowheads="1"/>
            </p:cNvSpPr>
            <p:nvPr/>
          </p:nvSpPr>
          <p:spPr bwMode="auto">
            <a:xfrm>
              <a:off x="139700" y="82550"/>
              <a:ext cx="533400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-814388" y="8529638"/>
            <a:ext cx="2212976" cy="2214562"/>
            <a:chOff x="0" y="0"/>
            <a:chExt cx="812800" cy="812800"/>
          </a:xfrm>
        </p:grpSpPr>
        <p:sp>
          <p:nvSpPr>
            <p:cNvPr id="62477" name="Freeform 12"/>
            <p:cNvSpPr>
              <a:spLocks noChangeArrowheads="1"/>
            </p:cNvSpPr>
            <p:nvPr/>
          </p:nvSpPr>
          <p:spPr bwMode="auto">
            <a:xfrm>
              <a:off x="14395" y="14395"/>
              <a:ext cx="784011" cy="784011"/>
            </a:xfrm>
            <a:custGeom>
              <a:avLst/>
              <a:gdLst>
                <a:gd name="T0" fmla="*/ 0 w 784011"/>
                <a:gd name="T1" fmla="*/ 0 h 784011"/>
                <a:gd name="T2" fmla="*/ 784011 w 784011"/>
                <a:gd name="T3" fmla="*/ 784011 h 784011"/>
              </a:gdLst>
              <a:ahLst/>
              <a:cxnLst/>
              <a:rect l="T0" t="T1" r="T2" b="T3"/>
              <a:pathLst>
                <a:path w="784011" h="784011">
                  <a:moveTo>
                    <a:pt x="424156" y="17756"/>
                  </a:moveTo>
                  <a:lnTo>
                    <a:pt x="766254" y="359854"/>
                  </a:lnTo>
                  <a:cubicBezTo>
                    <a:pt x="784010" y="377610"/>
                    <a:pt x="784010" y="406400"/>
                    <a:pt x="766254" y="424156"/>
                  </a:cubicBezTo>
                  <a:lnTo>
                    <a:pt x="424156" y="766254"/>
                  </a:lnTo>
                  <a:cubicBezTo>
                    <a:pt x="406400" y="784010"/>
                    <a:pt x="377610" y="784010"/>
                    <a:pt x="359854" y="766254"/>
                  </a:cubicBezTo>
                  <a:lnTo>
                    <a:pt x="17756" y="424156"/>
                  </a:lnTo>
                  <a:cubicBezTo>
                    <a:pt x="0" y="406400"/>
                    <a:pt x="0" y="377610"/>
                    <a:pt x="17756" y="359854"/>
                  </a:cubicBezTo>
                  <a:lnTo>
                    <a:pt x="359854" y="17756"/>
                  </a:lnTo>
                  <a:cubicBezTo>
                    <a:pt x="377610" y="0"/>
                    <a:pt x="406400" y="0"/>
                    <a:pt x="424156" y="17756"/>
                  </a:cubicBezTo>
                  <a:close/>
                </a:path>
              </a:pathLst>
            </a:custGeom>
            <a:solidFill>
              <a:srgbClr val="F5AF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2478" name="TextBox 13"/>
            <p:cNvSpPr txBox="1">
              <a:spLocks noChangeArrowheads="1"/>
            </p:cNvSpPr>
            <p:nvPr/>
          </p:nvSpPr>
          <p:spPr bwMode="auto">
            <a:xfrm>
              <a:off x="139700" y="82550"/>
              <a:ext cx="533400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216400" y="465138"/>
            <a:ext cx="13628688" cy="9747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just" fontAlgn="auto">
              <a:lnSpc>
                <a:spcPts val="7637"/>
              </a:lnSpc>
              <a:spcAft>
                <a:spcPts val="0"/>
              </a:spcAft>
              <a:defRPr/>
            </a:pPr>
            <a:r>
              <a:rPr lang="en-US" sz="5455">
                <a:solidFill>
                  <a:srgbClr val="FFFFFF"/>
                </a:solidFill>
                <a:latin typeface="Poppins Medium"/>
                <a:cs typeface="+mn-cs"/>
              </a:rPr>
              <a:t>Wycieczki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045325" y="6197600"/>
            <a:ext cx="4435475" cy="9731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just" fontAlgn="auto">
              <a:lnSpc>
                <a:spcPts val="7637"/>
              </a:lnSpc>
              <a:spcAft>
                <a:spcPts val="0"/>
              </a:spcAft>
              <a:defRPr/>
            </a:pPr>
            <a:r>
              <a:rPr lang="en-US" sz="5455">
                <a:solidFill>
                  <a:srgbClr val="FFFFFF"/>
                </a:solidFill>
                <a:latin typeface="Poppins Medium"/>
                <a:cs typeface="+mn-cs"/>
              </a:rPr>
              <a:t>Our Mission</a:t>
            </a:r>
          </a:p>
        </p:txBody>
      </p:sp>
      <p:sp>
        <p:nvSpPr>
          <p:cNvPr id="62472" name="TextBox 16"/>
          <p:cNvSpPr txBox="1">
            <a:spLocks noChangeArrowheads="1"/>
          </p:cNvSpPr>
          <p:nvPr/>
        </p:nvSpPr>
        <p:spPr bwMode="auto">
          <a:xfrm>
            <a:off x="3913188" y="1808163"/>
            <a:ext cx="6764337" cy="675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5125"/>
              </a:lnSpc>
            </a:pPr>
            <a:r>
              <a:rPr lang="en-US" sz="3000">
                <a:solidFill>
                  <a:srgbClr val="000000"/>
                </a:solidFill>
                <a:latin typeface="Poppins Bold" charset="-18"/>
              </a:rPr>
              <a:t>Minieuroland w Kłodzku, </a:t>
            </a:r>
          </a:p>
          <a:p>
            <a:pPr>
              <a:lnSpc>
                <a:spcPts val="6300"/>
              </a:lnSpc>
            </a:pPr>
            <a:r>
              <a:rPr lang="en-US" sz="3000">
                <a:solidFill>
                  <a:srgbClr val="000000"/>
                </a:solidFill>
                <a:latin typeface="Poppins Bold" charset="-18"/>
              </a:rPr>
              <a:t>Twierdza w Srebrnej Górze, </a:t>
            </a:r>
          </a:p>
          <a:p>
            <a:pPr>
              <a:lnSpc>
                <a:spcPts val="5125"/>
              </a:lnSpc>
            </a:pPr>
            <a:r>
              <a:rPr lang="en-US" sz="3000">
                <a:solidFill>
                  <a:srgbClr val="000000"/>
                </a:solidFill>
                <a:latin typeface="Poppins Bold" charset="-18"/>
              </a:rPr>
              <a:t>Jaskinia Niedźwiedzia, </a:t>
            </a:r>
          </a:p>
          <a:p>
            <a:pPr>
              <a:lnSpc>
                <a:spcPts val="6300"/>
              </a:lnSpc>
            </a:pPr>
            <a:r>
              <a:rPr lang="en-US" sz="3000">
                <a:solidFill>
                  <a:srgbClr val="000000"/>
                </a:solidFill>
                <a:latin typeface="Poppins Bold" charset="-18"/>
              </a:rPr>
              <a:t>Sztolnie Walimskie w Osówce, </a:t>
            </a:r>
          </a:p>
          <a:p>
            <a:pPr>
              <a:lnSpc>
                <a:spcPts val="5125"/>
              </a:lnSpc>
            </a:pPr>
            <a:r>
              <a:rPr lang="en-US" sz="3000">
                <a:solidFill>
                  <a:srgbClr val="000000"/>
                </a:solidFill>
                <a:latin typeface="Poppins Bold" charset="-18"/>
              </a:rPr>
              <a:t>Zamek Książ, Zamek Bolków, </a:t>
            </a:r>
          </a:p>
          <a:p>
            <a:pPr>
              <a:lnSpc>
                <a:spcPts val="5125"/>
              </a:lnSpc>
            </a:pPr>
            <a:r>
              <a:rPr lang="en-US" sz="3000">
                <a:solidFill>
                  <a:srgbClr val="000000"/>
                </a:solidFill>
                <a:latin typeface="Poppins Bold" charset="-18"/>
              </a:rPr>
              <a:t>Kopalnia Złota w Złotym Stoku, </a:t>
            </a:r>
          </a:p>
          <a:p>
            <a:pPr>
              <a:lnSpc>
                <a:spcPts val="5125"/>
              </a:lnSpc>
            </a:pPr>
            <a:r>
              <a:rPr lang="en-US" sz="3000">
                <a:solidFill>
                  <a:srgbClr val="000000"/>
                </a:solidFill>
                <a:latin typeface="Poppins Bold" charset="-18"/>
              </a:rPr>
              <a:t>Krzywa Wieża i Muzeum,  Frankensteina w Ząbkowicach Śląskich, </a:t>
            </a:r>
          </a:p>
          <a:p>
            <a:pPr>
              <a:lnSpc>
                <a:spcPts val="5125"/>
              </a:lnSpc>
            </a:pPr>
            <a:endParaRPr lang="pl-PL">
              <a:latin typeface="Calibri" pitchFamily="34" charset="0"/>
            </a:endParaRPr>
          </a:p>
        </p:txBody>
      </p:sp>
      <p:sp>
        <p:nvSpPr>
          <p:cNvPr id="62473" name="TextBox 17"/>
          <p:cNvSpPr txBox="1">
            <a:spLocks noChangeArrowheads="1"/>
          </p:cNvSpPr>
          <p:nvPr/>
        </p:nvSpPr>
        <p:spPr bwMode="auto">
          <a:xfrm>
            <a:off x="11029950" y="1722438"/>
            <a:ext cx="6418263" cy="756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6025"/>
              </a:lnSpc>
            </a:pPr>
            <a:r>
              <a:rPr lang="en-US" sz="3000">
                <a:solidFill>
                  <a:srgbClr val="000000"/>
                </a:solidFill>
                <a:latin typeface="Poppins Bold" charset="-18"/>
              </a:rPr>
              <a:t>Sky Walk Świeradów Zdrój, </a:t>
            </a:r>
          </a:p>
          <a:p>
            <a:pPr>
              <a:lnSpc>
                <a:spcPts val="6025"/>
              </a:lnSpc>
            </a:pPr>
            <a:r>
              <a:rPr lang="en-US" sz="3000">
                <a:solidFill>
                  <a:srgbClr val="000000"/>
                </a:solidFill>
                <a:latin typeface="Poppins Bold" charset="-18"/>
              </a:rPr>
              <a:t>Jarmark w Gorlitz, </a:t>
            </a:r>
          </a:p>
          <a:p>
            <a:pPr>
              <a:lnSpc>
                <a:spcPts val="6025"/>
              </a:lnSpc>
            </a:pPr>
            <a:r>
              <a:rPr lang="en-US" sz="3000">
                <a:solidFill>
                  <a:srgbClr val="000000"/>
                </a:solidFill>
                <a:latin typeface="Poppins Bold" charset="-18"/>
              </a:rPr>
              <a:t>ZOO Wrocław, </a:t>
            </a:r>
          </a:p>
          <a:p>
            <a:pPr>
              <a:lnSpc>
                <a:spcPts val="6025"/>
              </a:lnSpc>
            </a:pPr>
            <a:r>
              <a:rPr lang="en-US" sz="3000">
                <a:solidFill>
                  <a:srgbClr val="000000"/>
                </a:solidFill>
                <a:latin typeface="Poppins Bold" charset="-18"/>
              </a:rPr>
              <a:t>Hydropolis Wrocław, </a:t>
            </a:r>
          </a:p>
          <a:p>
            <a:pPr>
              <a:lnSpc>
                <a:spcPts val="6025"/>
              </a:lnSpc>
            </a:pPr>
            <a:r>
              <a:rPr lang="en-US" sz="3000">
                <a:solidFill>
                  <a:srgbClr val="000000"/>
                </a:solidFill>
                <a:latin typeface="Poppins Bold" charset="-18"/>
              </a:rPr>
              <a:t>Teatr Muzyczny Capitol, </a:t>
            </a:r>
          </a:p>
          <a:p>
            <a:pPr>
              <a:lnSpc>
                <a:spcPts val="6025"/>
              </a:lnSpc>
            </a:pPr>
            <a:r>
              <a:rPr lang="en-US" sz="3000">
                <a:solidFill>
                  <a:srgbClr val="000000"/>
                </a:solidFill>
                <a:latin typeface="Poppins Bold" charset="-18"/>
              </a:rPr>
              <a:t>Teatr Lalek, Wyjazd do Wrocławia, Szlakiem Krasnali Wrocławskich, </a:t>
            </a:r>
          </a:p>
          <a:p>
            <a:pPr>
              <a:lnSpc>
                <a:spcPts val="6025"/>
              </a:lnSpc>
            </a:pPr>
            <a:r>
              <a:rPr lang="en-US" sz="3000">
                <a:solidFill>
                  <a:srgbClr val="000000"/>
                </a:solidFill>
                <a:latin typeface="Poppins Bold" charset="-18"/>
              </a:rPr>
              <a:t>Cinema City,</a:t>
            </a:r>
          </a:p>
          <a:p>
            <a:pPr>
              <a:lnSpc>
                <a:spcPts val="6025"/>
              </a:lnSpc>
            </a:pPr>
            <a:endParaRPr lang="pl-PL">
              <a:latin typeface="Calibri" pitchFamily="34" charset="0"/>
            </a:endParaRPr>
          </a:p>
        </p:txBody>
      </p: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-3559175" y="1581150"/>
            <a:ext cx="7118350" cy="7118350"/>
            <a:chOff x="0" y="0"/>
            <a:chExt cx="812800" cy="812800"/>
          </a:xfrm>
        </p:grpSpPr>
        <p:sp>
          <p:nvSpPr>
            <p:cNvPr id="62475" name="Freeform 19"/>
            <p:cNvSpPr>
              <a:spLocks noChangeArrowheads="1"/>
            </p:cNvSpPr>
            <p:nvPr/>
          </p:nvSpPr>
          <p:spPr bwMode="auto">
            <a:xfrm>
              <a:off x="18919" y="18919"/>
              <a:ext cx="774963" cy="774963"/>
            </a:xfrm>
            <a:custGeom>
              <a:avLst/>
              <a:gdLst>
                <a:gd name="T0" fmla="*/ 0 w 774963"/>
                <a:gd name="T1" fmla="*/ 0 h 774963"/>
                <a:gd name="T2" fmla="*/ 774963 w 774963"/>
                <a:gd name="T3" fmla="*/ 774963 h 774963"/>
              </a:gdLst>
              <a:ahLst/>
              <a:cxnLst/>
              <a:rect l="T0" t="T1" r="T2" b="T3"/>
              <a:pathLst>
                <a:path w="774963" h="774963">
                  <a:moveTo>
                    <a:pt x="419777" y="13377"/>
                  </a:moveTo>
                  <a:lnTo>
                    <a:pt x="761585" y="355185"/>
                  </a:lnTo>
                  <a:cubicBezTo>
                    <a:pt x="770150" y="363750"/>
                    <a:pt x="774962" y="375368"/>
                    <a:pt x="774962" y="387481"/>
                  </a:cubicBezTo>
                  <a:cubicBezTo>
                    <a:pt x="774962" y="399594"/>
                    <a:pt x="770150" y="411212"/>
                    <a:pt x="761585" y="419777"/>
                  </a:cubicBezTo>
                  <a:lnTo>
                    <a:pt x="419777" y="761585"/>
                  </a:lnTo>
                  <a:cubicBezTo>
                    <a:pt x="411212" y="770150"/>
                    <a:pt x="399594" y="774962"/>
                    <a:pt x="387481" y="774962"/>
                  </a:cubicBezTo>
                  <a:cubicBezTo>
                    <a:pt x="375368" y="774962"/>
                    <a:pt x="363750" y="770150"/>
                    <a:pt x="355185" y="761585"/>
                  </a:cubicBezTo>
                  <a:lnTo>
                    <a:pt x="13377" y="419777"/>
                  </a:lnTo>
                  <a:cubicBezTo>
                    <a:pt x="4812" y="411212"/>
                    <a:pt x="0" y="399594"/>
                    <a:pt x="0" y="387481"/>
                  </a:cubicBezTo>
                  <a:cubicBezTo>
                    <a:pt x="0" y="375368"/>
                    <a:pt x="4812" y="363750"/>
                    <a:pt x="13377" y="355185"/>
                  </a:cubicBezTo>
                  <a:lnTo>
                    <a:pt x="355185" y="13377"/>
                  </a:lnTo>
                  <a:cubicBezTo>
                    <a:pt x="363750" y="4812"/>
                    <a:pt x="375368" y="0"/>
                    <a:pt x="387481" y="0"/>
                  </a:cubicBezTo>
                  <a:cubicBezTo>
                    <a:pt x="399594" y="0"/>
                    <a:pt x="411212" y="4812"/>
                    <a:pt x="419777" y="13377"/>
                  </a:cubicBezTo>
                  <a:close/>
                </a:path>
              </a:pathLst>
            </a:custGeom>
            <a:solidFill>
              <a:srgbClr val="D6801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2476" name="TextBox 20"/>
            <p:cNvSpPr txBox="1">
              <a:spLocks noChangeArrowheads="1"/>
            </p:cNvSpPr>
            <p:nvPr/>
          </p:nvSpPr>
          <p:spPr bwMode="auto">
            <a:xfrm>
              <a:off x="139700" y="82550"/>
              <a:ext cx="533400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554575" y="-231775"/>
            <a:ext cx="1466850" cy="1466850"/>
            <a:chOff x="0" y="0"/>
            <a:chExt cx="812800" cy="812800"/>
          </a:xfrm>
        </p:grpSpPr>
        <p:sp>
          <p:nvSpPr>
            <p:cNvPr id="63506" name="Freeform 3"/>
            <p:cNvSpPr>
              <a:spLocks noChangeArrowheads="1"/>
            </p:cNvSpPr>
            <p:nvPr/>
          </p:nvSpPr>
          <p:spPr bwMode="auto">
            <a:xfrm>
              <a:off x="21728" y="21728"/>
              <a:ext cx="769344" cy="769344"/>
            </a:xfrm>
            <a:custGeom>
              <a:avLst/>
              <a:gdLst>
                <a:gd name="T0" fmla="*/ 0 w 769344"/>
                <a:gd name="T1" fmla="*/ 0 h 769344"/>
                <a:gd name="T2" fmla="*/ 769344 w 769344"/>
                <a:gd name="T3" fmla="*/ 769344 h 769344"/>
              </a:gdLst>
              <a:ahLst/>
              <a:cxnLst/>
              <a:rect l="T0" t="T1" r="T2" b="T3"/>
              <a:pathLst>
                <a:path w="769344" h="769344">
                  <a:moveTo>
                    <a:pt x="433203" y="26803"/>
                  </a:moveTo>
                  <a:lnTo>
                    <a:pt x="742541" y="336141"/>
                  </a:lnTo>
                  <a:cubicBezTo>
                    <a:pt x="769344" y="362944"/>
                    <a:pt x="769344" y="406400"/>
                    <a:pt x="742541" y="433203"/>
                  </a:cubicBezTo>
                  <a:lnTo>
                    <a:pt x="433203" y="742541"/>
                  </a:lnTo>
                  <a:cubicBezTo>
                    <a:pt x="406400" y="769344"/>
                    <a:pt x="362944" y="769344"/>
                    <a:pt x="336141" y="742541"/>
                  </a:cubicBezTo>
                  <a:lnTo>
                    <a:pt x="26803" y="433203"/>
                  </a:lnTo>
                  <a:cubicBezTo>
                    <a:pt x="0" y="406400"/>
                    <a:pt x="0" y="362944"/>
                    <a:pt x="26803" y="336141"/>
                  </a:cubicBezTo>
                  <a:lnTo>
                    <a:pt x="336141" y="26803"/>
                  </a:lnTo>
                  <a:cubicBezTo>
                    <a:pt x="362944" y="0"/>
                    <a:pt x="406400" y="0"/>
                    <a:pt x="433203" y="26803"/>
                  </a:cubicBezTo>
                  <a:close/>
                </a:path>
              </a:pathLst>
            </a:custGeom>
            <a:solidFill>
              <a:srgbClr val="F5AF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3507" name="TextBox 4"/>
            <p:cNvSpPr txBox="1">
              <a:spLocks noChangeArrowheads="1"/>
            </p:cNvSpPr>
            <p:nvPr/>
          </p:nvSpPr>
          <p:spPr bwMode="auto">
            <a:xfrm>
              <a:off x="139700" y="82550"/>
              <a:ext cx="533400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559175" y="501650"/>
            <a:ext cx="13584238" cy="1143000"/>
            <a:chOff x="0" y="0"/>
            <a:chExt cx="3049338" cy="256504"/>
          </a:xfrm>
        </p:grpSpPr>
        <p:sp>
          <p:nvSpPr>
            <p:cNvPr id="63504" name="Freeform 6"/>
            <p:cNvSpPr>
              <a:spLocks noChangeArrowheads="1"/>
            </p:cNvSpPr>
            <p:nvPr/>
          </p:nvSpPr>
          <p:spPr bwMode="auto">
            <a:xfrm>
              <a:off x="0" y="0"/>
              <a:ext cx="3049338" cy="256504"/>
            </a:xfrm>
            <a:custGeom>
              <a:avLst/>
              <a:gdLst>
                <a:gd name="T0" fmla="*/ 0 w 3049338"/>
                <a:gd name="T1" fmla="*/ 0 h 256504"/>
                <a:gd name="T2" fmla="*/ 3049338 w 3049338"/>
                <a:gd name="T3" fmla="*/ 256504 h 256504"/>
              </a:gdLst>
              <a:ahLst/>
              <a:cxnLst/>
              <a:rect l="T0" t="T1" r="T2" b="T3"/>
              <a:pathLst>
                <a:path w="3049338" h="256504">
                  <a:moveTo>
                    <a:pt x="0" y="0"/>
                  </a:moveTo>
                  <a:lnTo>
                    <a:pt x="3049338" y="0"/>
                  </a:lnTo>
                  <a:lnTo>
                    <a:pt x="3049338" y="256504"/>
                  </a:lnTo>
                  <a:lnTo>
                    <a:pt x="0" y="256504"/>
                  </a:lnTo>
                  <a:close/>
                </a:path>
              </a:pathLst>
            </a:custGeom>
            <a:solidFill>
              <a:srgbClr val="D6801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3505" name="TextBox 7"/>
            <p:cNvSpPr txBox="1">
              <a:spLocks noChangeArrowheads="1"/>
            </p:cNvSpPr>
            <p:nvPr/>
          </p:nvSpPr>
          <p:spPr bwMode="auto">
            <a:xfrm>
              <a:off x="0" y="-57150"/>
              <a:ext cx="3049338" cy="313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77788" y="128588"/>
            <a:ext cx="2212976" cy="2212975"/>
            <a:chOff x="0" y="0"/>
            <a:chExt cx="812800" cy="812800"/>
          </a:xfrm>
        </p:grpSpPr>
        <p:sp>
          <p:nvSpPr>
            <p:cNvPr id="63502" name="Freeform 9"/>
            <p:cNvSpPr>
              <a:spLocks noChangeArrowheads="1"/>
            </p:cNvSpPr>
            <p:nvPr/>
          </p:nvSpPr>
          <p:spPr bwMode="auto">
            <a:xfrm>
              <a:off x="14395" y="14395"/>
              <a:ext cx="784011" cy="784011"/>
            </a:xfrm>
            <a:custGeom>
              <a:avLst/>
              <a:gdLst>
                <a:gd name="T0" fmla="*/ 0 w 784011"/>
                <a:gd name="T1" fmla="*/ 0 h 784011"/>
                <a:gd name="T2" fmla="*/ 784011 w 784011"/>
                <a:gd name="T3" fmla="*/ 784011 h 784011"/>
              </a:gdLst>
              <a:ahLst/>
              <a:cxnLst/>
              <a:rect l="T0" t="T1" r="T2" b="T3"/>
              <a:pathLst>
                <a:path w="784011" h="784011">
                  <a:moveTo>
                    <a:pt x="424156" y="17756"/>
                  </a:moveTo>
                  <a:lnTo>
                    <a:pt x="766254" y="359854"/>
                  </a:lnTo>
                  <a:cubicBezTo>
                    <a:pt x="784010" y="377610"/>
                    <a:pt x="784010" y="406400"/>
                    <a:pt x="766254" y="424156"/>
                  </a:cubicBezTo>
                  <a:lnTo>
                    <a:pt x="424156" y="766254"/>
                  </a:lnTo>
                  <a:cubicBezTo>
                    <a:pt x="406400" y="784010"/>
                    <a:pt x="377610" y="784010"/>
                    <a:pt x="359854" y="766254"/>
                  </a:cubicBezTo>
                  <a:lnTo>
                    <a:pt x="17756" y="424156"/>
                  </a:lnTo>
                  <a:cubicBezTo>
                    <a:pt x="0" y="406400"/>
                    <a:pt x="0" y="377610"/>
                    <a:pt x="17756" y="359854"/>
                  </a:cubicBezTo>
                  <a:lnTo>
                    <a:pt x="359854" y="17756"/>
                  </a:lnTo>
                  <a:cubicBezTo>
                    <a:pt x="377610" y="0"/>
                    <a:pt x="406400" y="0"/>
                    <a:pt x="424156" y="17756"/>
                  </a:cubicBezTo>
                  <a:close/>
                </a:path>
              </a:pathLst>
            </a:custGeom>
            <a:solidFill>
              <a:srgbClr val="F5AF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3503" name="TextBox 10"/>
            <p:cNvSpPr txBox="1">
              <a:spLocks noChangeArrowheads="1"/>
            </p:cNvSpPr>
            <p:nvPr/>
          </p:nvSpPr>
          <p:spPr bwMode="auto">
            <a:xfrm>
              <a:off x="139700" y="82550"/>
              <a:ext cx="533400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-814388" y="8529638"/>
            <a:ext cx="2212976" cy="2214562"/>
            <a:chOff x="0" y="0"/>
            <a:chExt cx="812800" cy="812800"/>
          </a:xfrm>
        </p:grpSpPr>
        <p:sp>
          <p:nvSpPr>
            <p:cNvPr id="63500" name="Freeform 12"/>
            <p:cNvSpPr>
              <a:spLocks noChangeArrowheads="1"/>
            </p:cNvSpPr>
            <p:nvPr/>
          </p:nvSpPr>
          <p:spPr bwMode="auto">
            <a:xfrm>
              <a:off x="14395" y="14395"/>
              <a:ext cx="784011" cy="784011"/>
            </a:xfrm>
            <a:custGeom>
              <a:avLst/>
              <a:gdLst>
                <a:gd name="T0" fmla="*/ 0 w 784011"/>
                <a:gd name="T1" fmla="*/ 0 h 784011"/>
                <a:gd name="T2" fmla="*/ 784011 w 784011"/>
                <a:gd name="T3" fmla="*/ 784011 h 784011"/>
              </a:gdLst>
              <a:ahLst/>
              <a:cxnLst/>
              <a:rect l="T0" t="T1" r="T2" b="T3"/>
              <a:pathLst>
                <a:path w="784011" h="784011">
                  <a:moveTo>
                    <a:pt x="424156" y="17756"/>
                  </a:moveTo>
                  <a:lnTo>
                    <a:pt x="766254" y="359854"/>
                  </a:lnTo>
                  <a:cubicBezTo>
                    <a:pt x="784010" y="377610"/>
                    <a:pt x="784010" y="406400"/>
                    <a:pt x="766254" y="424156"/>
                  </a:cubicBezTo>
                  <a:lnTo>
                    <a:pt x="424156" y="766254"/>
                  </a:lnTo>
                  <a:cubicBezTo>
                    <a:pt x="406400" y="784010"/>
                    <a:pt x="377610" y="784010"/>
                    <a:pt x="359854" y="766254"/>
                  </a:cubicBezTo>
                  <a:lnTo>
                    <a:pt x="17756" y="424156"/>
                  </a:lnTo>
                  <a:cubicBezTo>
                    <a:pt x="0" y="406400"/>
                    <a:pt x="0" y="377610"/>
                    <a:pt x="17756" y="359854"/>
                  </a:cubicBezTo>
                  <a:lnTo>
                    <a:pt x="359854" y="17756"/>
                  </a:lnTo>
                  <a:cubicBezTo>
                    <a:pt x="377610" y="0"/>
                    <a:pt x="406400" y="0"/>
                    <a:pt x="424156" y="17756"/>
                  </a:cubicBezTo>
                  <a:close/>
                </a:path>
              </a:pathLst>
            </a:custGeom>
            <a:solidFill>
              <a:srgbClr val="F5AF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3501" name="TextBox 13"/>
            <p:cNvSpPr txBox="1">
              <a:spLocks noChangeArrowheads="1"/>
            </p:cNvSpPr>
            <p:nvPr/>
          </p:nvSpPr>
          <p:spPr bwMode="auto">
            <a:xfrm>
              <a:off x="139700" y="82550"/>
              <a:ext cx="533400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216400" y="465138"/>
            <a:ext cx="13628688" cy="9747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just" fontAlgn="auto">
              <a:lnSpc>
                <a:spcPts val="7637"/>
              </a:lnSpc>
              <a:spcAft>
                <a:spcPts val="0"/>
              </a:spcAft>
              <a:defRPr/>
            </a:pPr>
            <a:r>
              <a:rPr lang="en-US" sz="5455">
                <a:solidFill>
                  <a:srgbClr val="FFFFFF"/>
                </a:solidFill>
                <a:latin typeface="Poppins Medium"/>
                <a:cs typeface="+mn-cs"/>
              </a:rPr>
              <a:t>6 projektów edukacyjnych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045325" y="6197600"/>
            <a:ext cx="4435475" cy="9731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just" fontAlgn="auto">
              <a:lnSpc>
                <a:spcPts val="7637"/>
              </a:lnSpc>
              <a:spcAft>
                <a:spcPts val="0"/>
              </a:spcAft>
              <a:defRPr/>
            </a:pPr>
            <a:r>
              <a:rPr lang="en-US" sz="5455">
                <a:solidFill>
                  <a:srgbClr val="FFFFFF"/>
                </a:solidFill>
                <a:latin typeface="Poppins Medium"/>
                <a:cs typeface="+mn-cs"/>
              </a:rPr>
              <a:t>Our Mission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559175" y="1096963"/>
            <a:ext cx="11663363" cy="68754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7838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fontAlgn="auto">
              <a:lnSpc>
                <a:spcPts val="783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99">
                <a:solidFill>
                  <a:srgbClr val="000000"/>
                </a:solidFill>
                <a:latin typeface="Poppins Bold"/>
                <a:cs typeface="+mn-cs"/>
              </a:rPr>
              <a:t>W głowie się nie mieści ,</a:t>
            </a:r>
          </a:p>
          <a:p>
            <a:pPr fontAlgn="auto">
              <a:lnSpc>
                <a:spcPts val="783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99">
                <a:solidFill>
                  <a:srgbClr val="000000"/>
                </a:solidFill>
                <a:latin typeface="Poppins Bold"/>
                <a:cs typeface="+mn-cs"/>
              </a:rPr>
              <a:t> Żyj codziennie w stylu fit, </a:t>
            </a:r>
          </a:p>
          <a:p>
            <a:pPr fontAlgn="auto">
              <a:lnSpc>
                <a:spcPts val="783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99">
                <a:solidFill>
                  <a:srgbClr val="000000"/>
                </a:solidFill>
                <a:latin typeface="Poppins Bold"/>
                <a:cs typeface="+mn-cs"/>
              </a:rPr>
              <a:t>Cztery zmysły mam i o wszystkie dbam, </a:t>
            </a:r>
          </a:p>
          <a:p>
            <a:pPr fontAlgn="auto">
              <a:lnSpc>
                <a:spcPts val="783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99">
                <a:solidFill>
                  <a:srgbClr val="000000"/>
                </a:solidFill>
                <a:latin typeface="Poppins Bold"/>
                <a:cs typeface="+mn-cs"/>
              </a:rPr>
              <a:t>Warsztaty aktywności artystycznej, </a:t>
            </a:r>
          </a:p>
          <a:p>
            <a:pPr fontAlgn="auto">
              <a:lnSpc>
                <a:spcPts val="783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99">
                <a:solidFill>
                  <a:srgbClr val="000000"/>
                </a:solidFill>
                <a:latin typeface="Poppins Bold"/>
                <a:cs typeface="+mn-cs"/>
              </a:rPr>
              <a:t>Spotkajmy się w lesie, </a:t>
            </a:r>
          </a:p>
          <a:p>
            <a:pPr fontAlgn="auto">
              <a:lnSpc>
                <a:spcPts val="783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99">
                <a:solidFill>
                  <a:srgbClr val="000000"/>
                </a:solidFill>
                <a:latin typeface="Poppins Bold"/>
                <a:cs typeface="+mn-cs"/>
              </a:rPr>
              <a:t>Wolontariat – z czym to się je,</a:t>
            </a:r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-3559175" y="1581150"/>
            <a:ext cx="7118350" cy="7118350"/>
            <a:chOff x="0" y="0"/>
            <a:chExt cx="812800" cy="812800"/>
          </a:xfrm>
        </p:grpSpPr>
        <p:sp>
          <p:nvSpPr>
            <p:cNvPr id="63498" name="Freeform 18"/>
            <p:cNvSpPr>
              <a:spLocks noChangeArrowheads="1"/>
            </p:cNvSpPr>
            <p:nvPr/>
          </p:nvSpPr>
          <p:spPr bwMode="auto">
            <a:xfrm>
              <a:off x="18919" y="18919"/>
              <a:ext cx="774963" cy="774963"/>
            </a:xfrm>
            <a:custGeom>
              <a:avLst/>
              <a:gdLst>
                <a:gd name="T0" fmla="*/ 0 w 774963"/>
                <a:gd name="T1" fmla="*/ 0 h 774963"/>
                <a:gd name="T2" fmla="*/ 774963 w 774963"/>
                <a:gd name="T3" fmla="*/ 774963 h 774963"/>
              </a:gdLst>
              <a:ahLst/>
              <a:cxnLst/>
              <a:rect l="T0" t="T1" r="T2" b="T3"/>
              <a:pathLst>
                <a:path w="774963" h="774963">
                  <a:moveTo>
                    <a:pt x="419777" y="13377"/>
                  </a:moveTo>
                  <a:lnTo>
                    <a:pt x="761585" y="355185"/>
                  </a:lnTo>
                  <a:cubicBezTo>
                    <a:pt x="770150" y="363750"/>
                    <a:pt x="774962" y="375368"/>
                    <a:pt x="774962" y="387481"/>
                  </a:cubicBezTo>
                  <a:cubicBezTo>
                    <a:pt x="774962" y="399594"/>
                    <a:pt x="770150" y="411212"/>
                    <a:pt x="761585" y="419777"/>
                  </a:cubicBezTo>
                  <a:lnTo>
                    <a:pt x="419777" y="761585"/>
                  </a:lnTo>
                  <a:cubicBezTo>
                    <a:pt x="411212" y="770150"/>
                    <a:pt x="399594" y="774962"/>
                    <a:pt x="387481" y="774962"/>
                  </a:cubicBezTo>
                  <a:cubicBezTo>
                    <a:pt x="375368" y="774962"/>
                    <a:pt x="363750" y="770150"/>
                    <a:pt x="355185" y="761585"/>
                  </a:cubicBezTo>
                  <a:lnTo>
                    <a:pt x="13377" y="419777"/>
                  </a:lnTo>
                  <a:cubicBezTo>
                    <a:pt x="4812" y="411212"/>
                    <a:pt x="0" y="399594"/>
                    <a:pt x="0" y="387481"/>
                  </a:cubicBezTo>
                  <a:cubicBezTo>
                    <a:pt x="0" y="375368"/>
                    <a:pt x="4812" y="363750"/>
                    <a:pt x="13377" y="355185"/>
                  </a:cubicBezTo>
                  <a:lnTo>
                    <a:pt x="355185" y="13377"/>
                  </a:lnTo>
                  <a:cubicBezTo>
                    <a:pt x="363750" y="4812"/>
                    <a:pt x="375368" y="0"/>
                    <a:pt x="387481" y="0"/>
                  </a:cubicBezTo>
                  <a:cubicBezTo>
                    <a:pt x="399594" y="0"/>
                    <a:pt x="411212" y="4812"/>
                    <a:pt x="419777" y="13377"/>
                  </a:cubicBezTo>
                  <a:close/>
                </a:path>
              </a:pathLst>
            </a:custGeom>
            <a:solidFill>
              <a:srgbClr val="D6801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3499" name="TextBox 19"/>
            <p:cNvSpPr txBox="1">
              <a:spLocks noChangeArrowheads="1"/>
            </p:cNvSpPr>
            <p:nvPr/>
          </p:nvSpPr>
          <p:spPr bwMode="auto">
            <a:xfrm>
              <a:off x="139700" y="82550"/>
              <a:ext cx="533400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3559175" y="1581150"/>
            <a:ext cx="7118350" cy="7118350"/>
            <a:chOff x="0" y="0"/>
            <a:chExt cx="812800" cy="812800"/>
          </a:xfrm>
        </p:grpSpPr>
        <p:sp>
          <p:nvSpPr>
            <p:cNvPr id="64535" name="Freeform 3"/>
            <p:cNvSpPr>
              <a:spLocks noChangeArrowheads="1"/>
            </p:cNvSpPr>
            <p:nvPr/>
          </p:nvSpPr>
          <p:spPr bwMode="auto">
            <a:xfrm>
              <a:off x="18919" y="18919"/>
              <a:ext cx="774963" cy="774963"/>
            </a:xfrm>
            <a:custGeom>
              <a:avLst/>
              <a:gdLst>
                <a:gd name="T0" fmla="*/ 0 w 774963"/>
                <a:gd name="T1" fmla="*/ 0 h 774963"/>
                <a:gd name="T2" fmla="*/ 774963 w 774963"/>
                <a:gd name="T3" fmla="*/ 774963 h 774963"/>
              </a:gdLst>
              <a:ahLst/>
              <a:cxnLst/>
              <a:rect l="T0" t="T1" r="T2" b="T3"/>
              <a:pathLst>
                <a:path w="774963" h="774963">
                  <a:moveTo>
                    <a:pt x="419777" y="13377"/>
                  </a:moveTo>
                  <a:lnTo>
                    <a:pt x="761585" y="355185"/>
                  </a:lnTo>
                  <a:cubicBezTo>
                    <a:pt x="770150" y="363750"/>
                    <a:pt x="774962" y="375368"/>
                    <a:pt x="774962" y="387481"/>
                  </a:cubicBezTo>
                  <a:cubicBezTo>
                    <a:pt x="774962" y="399594"/>
                    <a:pt x="770150" y="411212"/>
                    <a:pt x="761585" y="419777"/>
                  </a:cubicBezTo>
                  <a:lnTo>
                    <a:pt x="419777" y="761585"/>
                  </a:lnTo>
                  <a:cubicBezTo>
                    <a:pt x="411212" y="770150"/>
                    <a:pt x="399594" y="774962"/>
                    <a:pt x="387481" y="774962"/>
                  </a:cubicBezTo>
                  <a:cubicBezTo>
                    <a:pt x="375368" y="774962"/>
                    <a:pt x="363750" y="770150"/>
                    <a:pt x="355185" y="761585"/>
                  </a:cubicBezTo>
                  <a:lnTo>
                    <a:pt x="13377" y="419777"/>
                  </a:lnTo>
                  <a:cubicBezTo>
                    <a:pt x="4812" y="411212"/>
                    <a:pt x="0" y="399594"/>
                    <a:pt x="0" y="387481"/>
                  </a:cubicBezTo>
                  <a:cubicBezTo>
                    <a:pt x="0" y="375368"/>
                    <a:pt x="4812" y="363750"/>
                    <a:pt x="13377" y="355185"/>
                  </a:cubicBezTo>
                  <a:lnTo>
                    <a:pt x="355185" y="13377"/>
                  </a:lnTo>
                  <a:cubicBezTo>
                    <a:pt x="363750" y="4812"/>
                    <a:pt x="375368" y="0"/>
                    <a:pt x="387481" y="0"/>
                  </a:cubicBezTo>
                  <a:cubicBezTo>
                    <a:pt x="399594" y="0"/>
                    <a:pt x="411212" y="4812"/>
                    <a:pt x="419777" y="13377"/>
                  </a:cubicBezTo>
                  <a:close/>
                </a:path>
              </a:pathLst>
            </a:custGeom>
            <a:solidFill>
              <a:srgbClr val="D6801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4536" name="TextBox 4"/>
            <p:cNvSpPr txBox="1">
              <a:spLocks noChangeArrowheads="1"/>
            </p:cNvSpPr>
            <p:nvPr/>
          </p:nvSpPr>
          <p:spPr bwMode="auto">
            <a:xfrm>
              <a:off x="139700" y="82550"/>
              <a:ext cx="533400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-1341438" y="747713"/>
            <a:ext cx="2682876" cy="2682875"/>
            <a:chOff x="0" y="0"/>
            <a:chExt cx="812800" cy="812800"/>
          </a:xfrm>
        </p:grpSpPr>
        <p:sp>
          <p:nvSpPr>
            <p:cNvPr id="64533" name="Freeform 6"/>
            <p:cNvSpPr>
              <a:spLocks noChangeArrowheads="1"/>
            </p:cNvSpPr>
            <p:nvPr/>
          </p:nvSpPr>
          <p:spPr bwMode="auto">
            <a:xfrm>
              <a:off x="15531" y="15531"/>
              <a:ext cx="781737" cy="781737"/>
            </a:xfrm>
            <a:custGeom>
              <a:avLst/>
              <a:gdLst>
                <a:gd name="T0" fmla="*/ 0 w 781737"/>
                <a:gd name="T1" fmla="*/ 0 h 781737"/>
                <a:gd name="T2" fmla="*/ 781737 w 781737"/>
                <a:gd name="T3" fmla="*/ 781737 h 781737"/>
              </a:gdLst>
              <a:ahLst/>
              <a:cxnLst/>
              <a:rect l="T0" t="T1" r="T2" b="T3"/>
              <a:pathLst>
                <a:path w="781737" h="781737">
                  <a:moveTo>
                    <a:pt x="417383" y="10983"/>
                  </a:moveTo>
                  <a:lnTo>
                    <a:pt x="770755" y="364355"/>
                  </a:lnTo>
                  <a:cubicBezTo>
                    <a:pt x="777787" y="371387"/>
                    <a:pt x="781738" y="380924"/>
                    <a:pt x="781738" y="390869"/>
                  </a:cubicBezTo>
                  <a:cubicBezTo>
                    <a:pt x="781738" y="400814"/>
                    <a:pt x="777787" y="410351"/>
                    <a:pt x="770755" y="417383"/>
                  </a:cubicBezTo>
                  <a:lnTo>
                    <a:pt x="417383" y="770755"/>
                  </a:lnTo>
                  <a:cubicBezTo>
                    <a:pt x="410351" y="777787"/>
                    <a:pt x="400814" y="781738"/>
                    <a:pt x="390869" y="781738"/>
                  </a:cubicBezTo>
                  <a:cubicBezTo>
                    <a:pt x="380924" y="781738"/>
                    <a:pt x="371387" y="777787"/>
                    <a:pt x="364355" y="770755"/>
                  </a:cubicBezTo>
                  <a:lnTo>
                    <a:pt x="10983" y="417383"/>
                  </a:lnTo>
                  <a:cubicBezTo>
                    <a:pt x="3951" y="410351"/>
                    <a:pt x="0" y="400814"/>
                    <a:pt x="0" y="390869"/>
                  </a:cubicBezTo>
                  <a:cubicBezTo>
                    <a:pt x="0" y="380924"/>
                    <a:pt x="3951" y="371387"/>
                    <a:pt x="10983" y="364355"/>
                  </a:cubicBezTo>
                  <a:lnTo>
                    <a:pt x="364355" y="10983"/>
                  </a:lnTo>
                  <a:cubicBezTo>
                    <a:pt x="371387" y="3951"/>
                    <a:pt x="380924" y="0"/>
                    <a:pt x="390869" y="0"/>
                  </a:cubicBezTo>
                  <a:cubicBezTo>
                    <a:pt x="400814" y="0"/>
                    <a:pt x="410351" y="3951"/>
                    <a:pt x="417383" y="10983"/>
                  </a:cubicBezTo>
                  <a:close/>
                </a:path>
              </a:pathLst>
            </a:custGeom>
            <a:solidFill>
              <a:srgbClr val="F5AF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4534" name="TextBox 7"/>
            <p:cNvSpPr txBox="1">
              <a:spLocks noChangeArrowheads="1"/>
            </p:cNvSpPr>
            <p:nvPr/>
          </p:nvSpPr>
          <p:spPr bwMode="auto">
            <a:xfrm>
              <a:off x="139700" y="82550"/>
              <a:ext cx="533400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835150" y="6321425"/>
            <a:ext cx="1466850" cy="1466850"/>
            <a:chOff x="0" y="0"/>
            <a:chExt cx="812800" cy="812800"/>
          </a:xfrm>
        </p:grpSpPr>
        <p:sp>
          <p:nvSpPr>
            <p:cNvPr id="64531" name="Freeform 9"/>
            <p:cNvSpPr>
              <a:spLocks noChangeArrowheads="1"/>
            </p:cNvSpPr>
            <p:nvPr/>
          </p:nvSpPr>
          <p:spPr bwMode="auto">
            <a:xfrm>
              <a:off x="21728" y="21728"/>
              <a:ext cx="769344" cy="769344"/>
            </a:xfrm>
            <a:custGeom>
              <a:avLst/>
              <a:gdLst>
                <a:gd name="T0" fmla="*/ 0 w 769344"/>
                <a:gd name="T1" fmla="*/ 0 h 769344"/>
                <a:gd name="T2" fmla="*/ 769344 w 769344"/>
                <a:gd name="T3" fmla="*/ 769344 h 769344"/>
              </a:gdLst>
              <a:ahLst/>
              <a:cxnLst/>
              <a:rect l="T0" t="T1" r="T2" b="T3"/>
              <a:pathLst>
                <a:path w="769344" h="769344">
                  <a:moveTo>
                    <a:pt x="433203" y="26803"/>
                  </a:moveTo>
                  <a:lnTo>
                    <a:pt x="742541" y="336141"/>
                  </a:lnTo>
                  <a:cubicBezTo>
                    <a:pt x="769344" y="362944"/>
                    <a:pt x="769344" y="406400"/>
                    <a:pt x="742541" y="433203"/>
                  </a:cubicBezTo>
                  <a:lnTo>
                    <a:pt x="433203" y="742541"/>
                  </a:lnTo>
                  <a:cubicBezTo>
                    <a:pt x="406400" y="769344"/>
                    <a:pt x="362944" y="769344"/>
                    <a:pt x="336141" y="742541"/>
                  </a:cubicBezTo>
                  <a:lnTo>
                    <a:pt x="26803" y="433203"/>
                  </a:lnTo>
                  <a:cubicBezTo>
                    <a:pt x="0" y="406400"/>
                    <a:pt x="0" y="362944"/>
                    <a:pt x="26803" y="336141"/>
                  </a:cubicBezTo>
                  <a:lnTo>
                    <a:pt x="336141" y="26803"/>
                  </a:lnTo>
                  <a:cubicBezTo>
                    <a:pt x="362944" y="0"/>
                    <a:pt x="406400" y="0"/>
                    <a:pt x="433203" y="26803"/>
                  </a:cubicBezTo>
                  <a:close/>
                </a:path>
              </a:pathLst>
            </a:custGeom>
            <a:solidFill>
              <a:srgbClr val="F5AF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4532" name="TextBox 10"/>
            <p:cNvSpPr txBox="1">
              <a:spLocks noChangeArrowheads="1"/>
            </p:cNvSpPr>
            <p:nvPr/>
          </p:nvSpPr>
          <p:spPr bwMode="auto">
            <a:xfrm>
              <a:off x="139700" y="82550"/>
              <a:ext cx="533400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5746750" y="2595563"/>
            <a:ext cx="13582650" cy="1141412"/>
            <a:chOff x="0" y="0"/>
            <a:chExt cx="3049338" cy="256504"/>
          </a:xfrm>
        </p:grpSpPr>
        <p:sp>
          <p:nvSpPr>
            <p:cNvPr id="64529" name="Freeform 12"/>
            <p:cNvSpPr>
              <a:spLocks noChangeArrowheads="1"/>
            </p:cNvSpPr>
            <p:nvPr/>
          </p:nvSpPr>
          <p:spPr bwMode="auto">
            <a:xfrm>
              <a:off x="0" y="0"/>
              <a:ext cx="3049338" cy="256504"/>
            </a:xfrm>
            <a:custGeom>
              <a:avLst/>
              <a:gdLst>
                <a:gd name="T0" fmla="*/ 0 w 3049338"/>
                <a:gd name="T1" fmla="*/ 0 h 256504"/>
                <a:gd name="T2" fmla="*/ 3049338 w 3049338"/>
                <a:gd name="T3" fmla="*/ 256504 h 256504"/>
              </a:gdLst>
              <a:ahLst/>
              <a:cxnLst/>
              <a:rect l="T0" t="T1" r="T2" b="T3"/>
              <a:pathLst>
                <a:path w="3049338" h="256504">
                  <a:moveTo>
                    <a:pt x="0" y="0"/>
                  </a:moveTo>
                  <a:lnTo>
                    <a:pt x="3049338" y="0"/>
                  </a:lnTo>
                  <a:lnTo>
                    <a:pt x="3049338" y="256504"/>
                  </a:lnTo>
                  <a:lnTo>
                    <a:pt x="0" y="256504"/>
                  </a:lnTo>
                  <a:close/>
                </a:path>
              </a:pathLst>
            </a:custGeom>
            <a:solidFill>
              <a:srgbClr val="D6801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4530" name="TextBox 13"/>
            <p:cNvSpPr txBox="1">
              <a:spLocks noChangeArrowheads="1"/>
            </p:cNvSpPr>
            <p:nvPr/>
          </p:nvSpPr>
          <p:spPr bwMode="auto">
            <a:xfrm>
              <a:off x="0" y="-57150"/>
              <a:ext cx="3049338" cy="313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4130675" y="2058988"/>
            <a:ext cx="2212975" cy="2214562"/>
            <a:chOff x="0" y="0"/>
            <a:chExt cx="812800" cy="812800"/>
          </a:xfrm>
        </p:grpSpPr>
        <p:sp>
          <p:nvSpPr>
            <p:cNvPr id="64527" name="Freeform 15"/>
            <p:cNvSpPr>
              <a:spLocks noChangeArrowheads="1"/>
            </p:cNvSpPr>
            <p:nvPr/>
          </p:nvSpPr>
          <p:spPr bwMode="auto">
            <a:xfrm>
              <a:off x="14395" y="14395"/>
              <a:ext cx="784011" cy="784011"/>
            </a:xfrm>
            <a:custGeom>
              <a:avLst/>
              <a:gdLst>
                <a:gd name="T0" fmla="*/ 0 w 784011"/>
                <a:gd name="T1" fmla="*/ 0 h 784011"/>
                <a:gd name="T2" fmla="*/ 784011 w 784011"/>
                <a:gd name="T3" fmla="*/ 784011 h 784011"/>
              </a:gdLst>
              <a:ahLst/>
              <a:cxnLst/>
              <a:rect l="T0" t="T1" r="T2" b="T3"/>
              <a:pathLst>
                <a:path w="784011" h="784011">
                  <a:moveTo>
                    <a:pt x="424156" y="17756"/>
                  </a:moveTo>
                  <a:lnTo>
                    <a:pt x="766254" y="359854"/>
                  </a:lnTo>
                  <a:cubicBezTo>
                    <a:pt x="784010" y="377610"/>
                    <a:pt x="784010" y="406400"/>
                    <a:pt x="766254" y="424156"/>
                  </a:cubicBezTo>
                  <a:lnTo>
                    <a:pt x="424156" y="766254"/>
                  </a:lnTo>
                  <a:cubicBezTo>
                    <a:pt x="406400" y="784010"/>
                    <a:pt x="377610" y="784010"/>
                    <a:pt x="359854" y="766254"/>
                  </a:cubicBezTo>
                  <a:lnTo>
                    <a:pt x="17756" y="424156"/>
                  </a:lnTo>
                  <a:cubicBezTo>
                    <a:pt x="0" y="406400"/>
                    <a:pt x="0" y="377610"/>
                    <a:pt x="17756" y="359854"/>
                  </a:cubicBezTo>
                  <a:lnTo>
                    <a:pt x="359854" y="17756"/>
                  </a:lnTo>
                  <a:cubicBezTo>
                    <a:pt x="377610" y="0"/>
                    <a:pt x="406400" y="0"/>
                    <a:pt x="424156" y="17756"/>
                  </a:cubicBezTo>
                  <a:close/>
                </a:path>
              </a:pathLst>
            </a:custGeom>
            <a:solidFill>
              <a:srgbClr val="F5AF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4528" name="TextBox 16"/>
            <p:cNvSpPr txBox="1">
              <a:spLocks noChangeArrowheads="1"/>
            </p:cNvSpPr>
            <p:nvPr/>
          </p:nvSpPr>
          <p:spPr bwMode="auto">
            <a:xfrm>
              <a:off x="139700" y="82550"/>
              <a:ext cx="533400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5746750" y="6189663"/>
            <a:ext cx="13582650" cy="1141412"/>
            <a:chOff x="0" y="0"/>
            <a:chExt cx="3049338" cy="256504"/>
          </a:xfrm>
        </p:grpSpPr>
        <p:sp>
          <p:nvSpPr>
            <p:cNvPr id="64525" name="Freeform 18"/>
            <p:cNvSpPr>
              <a:spLocks noChangeArrowheads="1"/>
            </p:cNvSpPr>
            <p:nvPr/>
          </p:nvSpPr>
          <p:spPr bwMode="auto">
            <a:xfrm>
              <a:off x="0" y="0"/>
              <a:ext cx="3049338" cy="256504"/>
            </a:xfrm>
            <a:custGeom>
              <a:avLst/>
              <a:gdLst>
                <a:gd name="T0" fmla="*/ 0 w 3049338"/>
                <a:gd name="T1" fmla="*/ 0 h 256504"/>
                <a:gd name="T2" fmla="*/ 3049338 w 3049338"/>
                <a:gd name="T3" fmla="*/ 256504 h 256504"/>
              </a:gdLst>
              <a:ahLst/>
              <a:cxnLst/>
              <a:rect l="T0" t="T1" r="T2" b="T3"/>
              <a:pathLst>
                <a:path w="3049338" h="256504">
                  <a:moveTo>
                    <a:pt x="0" y="0"/>
                  </a:moveTo>
                  <a:lnTo>
                    <a:pt x="3049338" y="0"/>
                  </a:lnTo>
                  <a:lnTo>
                    <a:pt x="3049338" y="256504"/>
                  </a:lnTo>
                  <a:lnTo>
                    <a:pt x="0" y="256504"/>
                  </a:lnTo>
                  <a:close/>
                </a:path>
              </a:pathLst>
            </a:custGeom>
            <a:solidFill>
              <a:srgbClr val="D6801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4526" name="TextBox 19"/>
            <p:cNvSpPr txBox="1">
              <a:spLocks noChangeArrowheads="1"/>
            </p:cNvSpPr>
            <p:nvPr/>
          </p:nvSpPr>
          <p:spPr bwMode="auto">
            <a:xfrm>
              <a:off x="0" y="-57150"/>
              <a:ext cx="3049338" cy="313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4357688" y="5653088"/>
            <a:ext cx="2214562" cy="2214562"/>
            <a:chOff x="0" y="0"/>
            <a:chExt cx="812800" cy="812800"/>
          </a:xfrm>
        </p:grpSpPr>
        <p:sp>
          <p:nvSpPr>
            <p:cNvPr id="64523" name="Freeform 21"/>
            <p:cNvSpPr>
              <a:spLocks noChangeArrowheads="1"/>
            </p:cNvSpPr>
            <p:nvPr/>
          </p:nvSpPr>
          <p:spPr bwMode="auto">
            <a:xfrm>
              <a:off x="14395" y="14395"/>
              <a:ext cx="784011" cy="784011"/>
            </a:xfrm>
            <a:custGeom>
              <a:avLst/>
              <a:gdLst>
                <a:gd name="T0" fmla="*/ 0 w 784011"/>
                <a:gd name="T1" fmla="*/ 0 h 784011"/>
                <a:gd name="T2" fmla="*/ 784011 w 784011"/>
                <a:gd name="T3" fmla="*/ 784011 h 784011"/>
              </a:gdLst>
              <a:ahLst/>
              <a:cxnLst/>
              <a:rect l="T0" t="T1" r="T2" b="T3"/>
              <a:pathLst>
                <a:path w="784011" h="784011">
                  <a:moveTo>
                    <a:pt x="424156" y="17756"/>
                  </a:moveTo>
                  <a:lnTo>
                    <a:pt x="766254" y="359854"/>
                  </a:lnTo>
                  <a:cubicBezTo>
                    <a:pt x="784010" y="377610"/>
                    <a:pt x="784010" y="406400"/>
                    <a:pt x="766254" y="424156"/>
                  </a:cubicBezTo>
                  <a:lnTo>
                    <a:pt x="424156" y="766254"/>
                  </a:lnTo>
                  <a:cubicBezTo>
                    <a:pt x="406400" y="784010"/>
                    <a:pt x="377610" y="784010"/>
                    <a:pt x="359854" y="766254"/>
                  </a:cubicBezTo>
                  <a:lnTo>
                    <a:pt x="17756" y="424156"/>
                  </a:lnTo>
                  <a:cubicBezTo>
                    <a:pt x="0" y="406400"/>
                    <a:pt x="0" y="377610"/>
                    <a:pt x="17756" y="359854"/>
                  </a:cubicBezTo>
                  <a:lnTo>
                    <a:pt x="359854" y="17756"/>
                  </a:lnTo>
                  <a:cubicBezTo>
                    <a:pt x="377610" y="0"/>
                    <a:pt x="406400" y="0"/>
                    <a:pt x="424156" y="17756"/>
                  </a:cubicBezTo>
                  <a:close/>
                </a:path>
              </a:pathLst>
            </a:custGeom>
            <a:solidFill>
              <a:srgbClr val="F5AF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4524" name="TextBox 22"/>
            <p:cNvSpPr txBox="1">
              <a:spLocks noChangeArrowheads="1"/>
            </p:cNvSpPr>
            <p:nvPr/>
          </p:nvSpPr>
          <p:spPr bwMode="auto">
            <a:xfrm>
              <a:off x="139700" y="82550"/>
              <a:ext cx="533400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6572250" y="2603500"/>
            <a:ext cx="11501438" cy="9731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just" fontAlgn="auto">
              <a:lnSpc>
                <a:spcPts val="7637"/>
              </a:lnSpc>
              <a:spcAft>
                <a:spcPts val="0"/>
              </a:spcAft>
              <a:defRPr/>
            </a:pPr>
            <a:r>
              <a:rPr lang="en-US" sz="5455">
                <a:solidFill>
                  <a:srgbClr val="FFFFFF"/>
                </a:solidFill>
                <a:latin typeface="Poppins Medium"/>
                <a:cs typeface="+mn-cs"/>
              </a:rPr>
              <a:t>Liczba godzin zajęciowych: 918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700838" y="6197600"/>
            <a:ext cx="11242675" cy="9731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just" fontAlgn="auto">
              <a:lnSpc>
                <a:spcPts val="7637"/>
              </a:lnSpc>
              <a:spcAft>
                <a:spcPts val="0"/>
              </a:spcAft>
              <a:defRPr/>
            </a:pPr>
            <a:r>
              <a:rPr lang="en-US" sz="5455">
                <a:solidFill>
                  <a:srgbClr val="FFFFFF"/>
                </a:solidFill>
                <a:latin typeface="Poppins Medium"/>
                <a:cs typeface="+mn-cs"/>
              </a:rPr>
              <a:t>Koszt wycieczek 303 643,52 zł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6483350" y="-5857875"/>
            <a:ext cx="13773150" cy="13773150"/>
            <a:chOff x="0" y="0"/>
            <a:chExt cx="837653" cy="837653"/>
          </a:xfrm>
        </p:grpSpPr>
        <p:sp>
          <p:nvSpPr>
            <p:cNvPr id="66570" name="Freeform 3"/>
            <p:cNvSpPr>
              <a:spLocks noChangeArrowheads="1"/>
            </p:cNvSpPr>
            <p:nvPr/>
          </p:nvSpPr>
          <p:spPr bwMode="auto">
            <a:xfrm>
              <a:off x="0" y="0"/>
              <a:ext cx="837653" cy="837653"/>
            </a:xfrm>
            <a:custGeom>
              <a:avLst/>
              <a:gdLst>
                <a:gd name="T0" fmla="*/ 0 w 837653"/>
                <a:gd name="T1" fmla="*/ 0 h 837653"/>
                <a:gd name="T2" fmla="*/ 837653 w 837653"/>
                <a:gd name="T3" fmla="*/ 837653 h 837653"/>
              </a:gdLst>
              <a:ahLst/>
              <a:cxnLst/>
              <a:rect l="T0" t="T1" r="T2" b="T3"/>
              <a:pathLst>
                <a:path w="837653" h="837653">
                  <a:moveTo>
                    <a:pt x="418826" y="0"/>
                  </a:moveTo>
                  <a:cubicBezTo>
                    <a:pt x="187515" y="0"/>
                    <a:pt x="0" y="187515"/>
                    <a:pt x="0" y="418826"/>
                  </a:cubicBezTo>
                  <a:cubicBezTo>
                    <a:pt x="0" y="650138"/>
                    <a:pt x="187515" y="837653"/>
                    <a:pt x="418826" y="837653"/>
                  </a:cubicBezTo>
                  <a:cubicBezTo>
                    <a:pt x="650138" y="837653"/>
                    <a:pt x="837653" y="650138"/>
                    <a:pt x="837653" y="418826"/>
                  </a:cubicBezTo>
                  <a:cubicBezTo>
                    <a:pt x="837653" y="187515"/>
                    <a:pt x="650138" y="0"/>
                    <a:pt x="418826" y="0"/>
                  </a:cubicBezTo>
                  <a:close/>
                </a:path>
              </a:pathLst>
            </a:custGeom>
            <a:solidFill>
              <a:srgbClr val="EDA71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6571" name="TextBox 4"/>
            <p:cNvSpPr txBox="1">
              <a:spLocks noChangeArrowheads="1"/>
            </p:cNvSpPr>
            <p:nvPr/>
          </p:nvSpPr>
          <p:spPr bwMode="auto">
            <a:xfrm>
              <a:off x="78530" y="21380"/>
              <a:ext cx="680593" cy="737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-5535613" y="-4378325"/>
            <a:ext cx="11347451" cy="10814050"/>
            <a:chOff x="0" y="0"/>
            <a:chExt cx="852913" cy="812800"/>
          </a:xfrm>
        </p:grpSpPr>
        <p:sp>
          <p:nvSpPr>
            <p:cNvPr id="66568" name="Freeform 6"/>
            <p:cNvSpPr>
              <a:spLocks noChangeArrowheads="1"/>
            </p:cNvSpPr>
            <p:nvPr/>
          </p:nvSpPr>
          <p:spPr bwMode="auto">
            <a:xfrm>
              <a:off x="0" y="0"/>
              <a:ext cx="852913" cy="812800"/>
            </a:xfrm>
            <a:custGeom>
              <a:avLst/>
              <a:gdLst>
                <a:gd name="T0" fmla="*/ 0 w 852913"/>
                <a:gd name="T1" fmla="*/ 0 h 812800"/>
                <a:gd name="T2" fmla="*/ 852913 w 852913"/>
                <a:gd name="T3" fmla="*/ 812800 h 812800"/>
              </a:gdLst>
              <a:ahLst/>
              <a:cxnLst/>
              <a:rect l="T0" t="T1" r="T2" b="T3"/>
              <a:pathLst>
                <a:path w="852913" h="812800">
                  <a:moveTo>
                    <a:pt x="426456" y="0"/>
                  </a:moveTo>
                  <a:cubicBezTo>
                    <a:pt x="190931" y="0"/>
                    <a:pt x="0" y="181951"/>
                    <a:pt x="0" y="406400"/>
                  </a:cubicBezTo>
                  <a:cubicBezTo>
                    <a:pt x="0" y="630849"/>
                    <a:pt x="190931" y="812800"/>
                    <a:pt x="426456" y="812800"/>
                  </a:cubicBezTo>
                  <a:cubicBezTo>
                    <a:pt x="661982" y="812800"/>
                    <a:pt x="852913" y="630849"/>
                    <a:pt x="852913" y="406400"/>
                  </a:cubicBezTo>
                  <a:cubicBezTo>
                    <a:pt x="852913" y="181951"/>
                    <a:pt x="661982" y="0"/>
                    <a:pt x="426456" y="0"/>
                  </a:cubicBezTo>
                  <a:close/>
                </a:path>
              </a:pathLst>
            </a:custGeom>
            <a:solidFill>
              <a:srgbClr val="FFB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6569" name="TextBox 7"/>
            <p:cNvSpPr txBox="1">
              <a:spLocks noChangeArrowheads="1"/>
            </p:cNvSpPr>
            <p:nvPr/>
          </p:nvSpPr>
          <p:spPr bwMode="auto">
            <a:xfrm>
              <a:off x="79961" y="19050"/>
              <a:ext cx="692992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10953810" y="360481"/>
            <a:ext cx="6305490" cy="2656545"/>
          </a:xfrm>
          <a:custGeom>
            <a:avLst/>
            <a:gdLst/>
            <a:ahLst/>
            <a:cxnLst/>
            <a:rect l="l" t="t" r="r" b="b"/>
            <a:pathLst>
              <a:path w="6305490" h="2656545">
                <a:moveTo>
                  <a:pt x="0" y="0"/>
                </a:moveTo>
                <a:lnTo>
                  <a:pt x="6305490" y="0"/>
                </a:lnTo>
                <a:lnTo>
                  <a:pt x="6305490" y="2656545"/>
                </a:lnTo>
                <a:lnTo>
                  <a:pt x="0" y="26565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514" r="-38285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937500" y="3524250"/>
            <a:ext cx="9321800" cy="57340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r" fontAlgn="auto">
              <a:lnSpc>
                <a:spcPts val="8984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87">
                <a:solidFill>
                  <a:srgbClr val="D6801C"/>
                </a:solidFill>
                <a:latin typeface="Poppins Ultra-Bold"/>
                <a:cs typeface="+mn-cs"/>
              </a:rPr>
              <a:t>Finanse Stowarzyszenia I.S. Razem zawsze były, są i będą jawne.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89013" y="1757363"/>
            <a:ext cx="6816725" cy="6816725"/>
            <a:chOff x="0" y="0"/>
            <a:chExt cx="837653" cy="837653"/>
          </a:xfrm>
        </p:grpSpPr>
        <p:sp>
          <p:nvSpPr>
            <p:cNvPr id="65569" name="Freeform 3"/>
            <p:cNvSpPr>
              <a:spLocks noChangeArrowheads="1"/>
            </p:cNvSpPr>
            <p:nvPr/>
          </p:nvSpPr>
          <p:spPr bwMode="auto">
            <a:xfrm>
              <a:off x="0" y="0"/>
              <a:ext cx="837653" cy="837653"/>
            </a:xfrm>
            <a:custGeom>
              <a:avLst/>
              <a:gdLst>
                <a:gd name="T0" fmla="*/ 0 w 837653"/>
                <a:gd name="T1" fmla="*/ 0 h 837653"/>
                <a:gd name="T2" fmla="*/ 837653 w 837653"/>
                <a:gd name="T3" fmla="*/ 837653 h 837653"/>
              </a:gdLst>
              <a:ahLst/>
              <a:cxnLst/>
              <a:rect l="T0" t="T1" r="T2" b="T3"/>
              <a:pathLst>
                <a:path w="837653" h="837653">
                  <a:moveTo>
                    <a:pt x="418826" y="0"/>
                  </a:moveTo>
                  <a:cubicBezTo>
                    <a:pt x="187515" y="0"/>
                    <a:pt x="0" y="187515"/>
                    <a:pt x="0" y="418826"/>
                  </a:cubicBezTo>
                  <a:cubicBezTo>
                    <a:pt x="0" y="650138"/>
                    <a:pt x="187515" y="837653"/>
                    <a:pt x="418826" y="837653"/>
                  </a:cubicBezTo>
                  <a:cubicBezTo>
                    <a:pt x="650138" y="837653"/>
                    <a:pt x="837653" y="650138"/>
                    <a:pt x="837653" y="418826"/>
                  </a:cubicBezTo>
                  <a:cubicBezTo>
                    <a:pt x="837653" y="187515"/>
                    <a:pt x="650138" y="0"/>
                    <a:pt x="418826" y="0"/>
                  </a:cubicBezTo>
                  <a:close/>
                </a:path>
              </a:pathLst>
            </a:custGeom>
            <a:solidFill>
              <a:srgbClr val="F5AF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5570" name="TextBox 4"/>
            <p:cNvSpPr txBox="1">
              <a:spLocks noChangeArrowheads="1"/>
            </p:cNvSpPr>
            <p:nvPr/>
          </p:nvSpPr>
          <p:spPr bwMode="auto">
            <a:xfrm>
              <a:off x="78530" y="21380"/>
              <a:ext cx="680593" cy="737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sp>
        <p:nvSpPr>
          <p:cNvPr id="65539" name="Freeform 5"/>
          <p:cNvSpPr>
            <a:spLocks noChangeArrowheads="1"/>
          </p:cNvSpPr>
          <p:nvPr/>
        </p:nvSpPr>
        <p:spPr bwMode="auto">
          <a:xfrm>
            <a:off x="1287463" y="2055813"/>
            <a:ext cx="6219825" cy="6219825"/>
          </a:xfrm>
          <a:custGeom>
            <a:avLst/>
            <a:gdLst>
              <a:gd name="T0" fmla="*/ 0 w 6220398"/>
              <a:gd name="T1" fmla="*/ 0 h 6220398"/>
              <a:gd name="T2" fmla="*/ 6220398 w 6220398"/>
              <a:gd name="T3" fmla="*/ 6220398 h 6220398"/>
            </a:gdLst>
            <a:ahLst/>
            <a:cxnLst/>
            <a:rect l="T0" t="T1" r="T2" b="T3"/>
            <a:pathLst>
              <a:path w="6220398" h="6220398">
                <a:moveTo>
                  <a:pt x="0" y="0"/>
                </a:moveTo>
                <a:lnTo>
                  <a:pt x="6220398" y="0"/>
                </a:lnTo>
                <a:lnTo>
                  <a:pt x="6220398" y="6220397"/>
                </a:lnTo>
                <a:lnTo>
                  <a:pt x="0" y="622039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65540" name="Freeform 6"/>
          <p:cNvSpPr>
            <a:spLocks noChangeArrowheads="1"/>
          </p:cNvSpPr>
          <p:nvPr/>
        </p:nvSpPr>
        <p:spPr bwMode="auto">
          <a:xfrm>
            <a:off x="1462088" y="2138363"/>
            <a:ext cx="6054725" cy="6054725"/>
          </a:xfrm>
          <a:custGeom>
            <a:avLst/>
            <a:gdLst>
              <a:gd name="T0" fmla="*/ 0 w 6055396"/>
              <a:gd name="T1" fmla="*/ 0 h 6055396"/>
              <a:gd name="T2" fmla="*/ 6055396 w 6055396"/>
              <a:gd name="T3" fmla="*/ 6055396 h 6055396"/>
            </a:gdLst>
            <a:ahLst/>
            <a:cxnLst/>
            <a:rect l="T0" t="T1" r="T2" b="T3"/>
            <a:pathLst>
              <a:path w="6055396" h="6055396">
                <a:moveTo>
                  <a:pt x="0" y="0"/>
                </a:moveTo>
                <a:lnTo>
                  <a:pt x="6055397" y="0"/>
                </a:lnTo>
                <a:lnTo>
                  <a:pt x="6055397" y="6055397"/>
                </a:lnTo>
                <a:lnTo>
                  <a:pt x="0" y="605539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519238" y="2400300"/>
            <a:ext cx="5807075" cy="5532438"/>
            <a:chOff x="0" y="0"/>
            <a:chExt cx="852913" cy="812800"/>
          </a:xfrm>
        </p:grpSpPr>
        <p:sp>
          <p:nvSpPr>
            <p:cNvPr id="65567" name="Freeform 8"/>
            <p:cNvSpPr>
              <a:spLocks noChangeArrowheads="1"/>
            </p:cNvSpPr>
            <p:nvPr/>
          </p:nvSpPr>
          <p:spPr bwMode="auto">
            <a:xfrm>
              <a:off x="0" y="0"/>
              <a:ext cx="852913" cy="812800"/>
            </a:xfrm>
            <a:custGeom>
              <a:avLst/>
              <a:gdLst>
                <a:gd name="T0" fmla="*/ 0 w 852913"/>
                <a:gd name="T1" fmla="*/ 0 h 812800"/>
                <a:gd name="T2" fmla="*/ 852913 w 852913"/>
                <a:gd name="T3" fmla="*/ 812800 h 812800"/>
              </a:gdLst>
              <a:ahLst/>
              <a:cxnLst/>
              <a:rect l="T0" t="T1" r="T2" b="T3"/>
              <a:pathLst>
                <a:path w="852913" h="812800">
                  <a:moveTo>
                    <a:pt x="426456" y="0"/>
                  </a:moveTo>
                  <a:cubicBezTo>
                    <a:pt x="190931" y="0"/>
                    <a:pt x="0" y="181951"/>
                    <a:pt x="0" y="406400"/>
                  </a:cubicBezTo>
                  <a:cubicBezTo>
                    <a:pt x="0" y="630849"/>
                    <a:pt x="190931" y="812800"/>
                    <a:pt x="426456" y="812800"/>
                  </a:cubicBezTo>
                  <a:cubicBezTo>
                    <a:pt x="661982" y="812800"/>
                    <a:pt x="852913" y="630849"/>
                    <a:pt x="852913" y="406400"/>
                  </a:cubicBezTo>
                  <a:cubicBezTo>
                    <a:pt x="852913" y="181951"/>
                    <a:pt x="661982" y="0"/>
                    <a:pt x="426456" y="0"/>
                  </a:cubicBezTo>
                  <a:close/>
                </a:path>
              </a:pathLst>
            </a:custGeom>
            <a:solidFill>
              <a:srgbClr val="FFB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5568" name="TextBox 9"/>
            <p:cNvSpPr txBox="1">
              <a:spLocks noChangeArrowheads="1"/>
            </p:cNvSpPr>
            <p:nvPr/>
          </p:nvSpPr>
          <p:spPr bwMode="auto">
            <a:xfrm>
              <a:off x="79961" y="19050"/>
              <a:ext cx="692992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4" name="Group 10"/>
          <p:cNvGrpSpPr>
            <a:grpSpLocks noChangeAspect="1"/>
          </p:cNvGrpSpPr>
          <p:nvPr/>
        </p:nvGrpSpPr>
        <p:grpSpPr bwMode="auto">
          <a:xfrm>
            <a:off x="1822450" y="2592388"/>
            <a:ext cx="5149850" cy="5148262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t="-16625" b="-16625"/>
              </a:stretch>
            </a:blipFill>
          </p:spPr>
        </p:sp>
      </p:grpSp>
      <p:sp>
        <p:nvSpPr>
          <p:cNvPr id="65543" name="Freeform 12"/>
          <p:cNvSpPr>
            <a:spLocks noChangeArrowheads="1"/>
          </p:cNvSpPr>
          <p:nvPr/>
        </p:nvSpPr>
        <p:spPr bwMode="auto">
          <a:xfrm rot="10800000">
            <a:off x="4397375" y="750888"/>
            <a:ext cx="4392613" cy="8785225"/>
          </a:xfrm>
          <a:custGeom>
            <a:avLst/>
            <a:gdLst>
              <a:gd name="T0" fmla="*/ 0 w 4392637"/>
              <a:gd name="T1" fmla="*/ 0 h 8785274"/>
              <a:gd name="T2" fmla="*/ 4392637 w 4392637"/>
              <a:gd name="T3" fmla="*/ 8785274 h 8785274"/>
            </a:gdLst>
            <a:ahLst/>
            <a:cxnLst/>
            <a:rect l="T0" t="T1" r="T2" b="T3"/>
            <a:pathLst>
              <a:path w="4392637" h="8785274">
                <a:moveTo>
                  <a:pt x="0" y="0"/>
                </a:moveTo>
                <a:lnTo>
                  <a:pt x="4392637" y="0"/>
                </a:lnTo>
                <a:lnTo>
                  <a:pt x="4392637" y="8785274"/>
                </a:lnTo>
                <a:lnTo>
                  <a:pt x="0" y="878527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1303338" y="2352675"/>
            <a:ext cx="431800" cy="431800"/>
            <a:chOff x="0" y="0"/>
            <a:chExt cx="812800" cy="812800"/>
          </a:xfrm>
        </p:grpSpPr>
        <p:sp>
          <p:nvSpPr>
            <p:cNvPr id="65562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AF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5563" name="TextBox 16"/>
            <p:cNvSpPr txBox="1">
              <a:spLocks noChangeArrowheads="1"/>
            </p:cNvSpPr>
            <p:nvPr/>
          </p:nvSpPr>
          <p:spPr bwMode="auto">
            <a:xfrm>
              <a:off x="76200" y="19050"/>
              <a:ext cx="6604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1246188" y="7456488"/>
            <a:ext cx="431800" cy="431800"/>
            <a:chOff x="0" y="0"/>
            <a:chExt cx="812800" cy="812800"/>
          </a:xfrm>
        </p:grpSpPr>
        <p:sp>
          <p:nvSpPr>
            <p:cNvPr id="65560" name="Freeform 18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AF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5561" name="TextBox 19"/>
            <p:cNvSpPr txBox="1">
              <a:spLocks noChangeArrowheads="1"/>
            </p:cNvSpPr>
            <p:nvPr/>
          </p:nvSpPr>
          <p:spPr bwMode="auto">
            <a:xfrm>
              <a:off x="76200" y="19050"/>
              <a:ext cx="6604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103188" y="9090025"/>
            <a:ext cx="2832100" cy="2832100"/>
            <a:chOff x="0" y="0"/>
            <a:chExt cx="812800" cy="812800"/>
          </a:xfrm>
        </p:grpSpPr>
        <p:sp>
          <p:nvSpPr>
            <p:cNvPr id="65558" name="Freeform 21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733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5559" name="TextBox 22"/>
            <p:cNvSpPr txBox="1">
              <a:spLocks noChangeArrowheads="1"/>
            </p:cNvSpPr>
            <p:nvPr/>
          </p:nvSpPr>
          <p:spPr bwMode="auto">
            <a:xfrm>
              <a:off x="76200" y="19050"/>
              <a:ext cx="6604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1822450" y="434975"/>
            <a:ext cx="1187450" cy="1187450"/>
            <a:chOff x="0" y="0"/>
            <a:chExt cx="812800" cy="812800"/>
          </a:xfrm>
        </p:grpSpPr>
        <p:sp>
          <p:nvSpPr>
            <p:cNvPr id="65556" name="Freeform 24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733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5557" name="TextBox 25"/>
            <p:cNvSpPr txBox="1">
              <a:spLocks noChangeArrowheads="1"/>
            </p:cNvSpPr>
            <p:nvPr/>
          </p:nvSpPr>
          <p:spPr bwMode="auto">
            <a:xfrm>
              <a:off x="76200" y="19050"/>
              <a:ext cx="6604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7516813" y="8710613"/>
            <a:ext cx="1050925" cy="1050925"/>
            <a:chOff x="0" y="0"/>
            <a:chExt cx="812800" cy="812800"/>
          </a:xfrm>
        </p:grpSpPr>
        <p:sp>
          <p:nvSpPr>
            <p:cNvPr id="65554" name="Freeform 27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733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5555" name="TextBox 28"/>
            <p:cNvSpPr txBox="1">
              <a:spLocks noChangeArrowheads="1"/>
            </p:cNvSpPr>
            <p:nvPr/>
          </p:nvSpPr>
          <p:spPr bwMode="auto">
            <a:xfrm>
              <a:off x="76200" y="19050"/>
              <a:ext cx="6604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8042275" y="-896938"/>
            <a:ext cx="1795463" cy="1793876"/>
            <a:chOff x="0" y="0"/>
            <a:chExt cx="812800" cy="812800"/>
          </a:xfrm>
        </p:grpSpPr>
        <p:sp>
          <p:nvSpPr>
            <p:cNvPr id="65552" name="Freeform 30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5553" name="TextBox 31"/>
            <p:cNvSpPr txBox="1">
              <a:spLocks noChangeArrowheads="1"/>
            </p:cNvSpPr>
            <p:nvPr/>
          </p:nvSpPr>
          <p:spPr bwMode="auto">
            <a:xfrm>
              <a:off x="76200" y="19050"/>
              <a:ext cx="6604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800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sp>
        <p:nvSpPr>
          <p:cNvPr id="65550" name="Freeform 32"/>
          <p:cNvSpPr>
            <a:spLocks noChangeArrowheads="1"/>
          </p:cNvSpPr>
          <p:nvPr/>
        </p:nvSpPr>
        <p:spPr bwMode="auto">
          <a:xfrm>
            <a:off x="9837738" y="8193088"/>
            <a:ext cx="9896475" cy="1116012"/>
          </a:xfrm>
          <a:custGeom>
            <a:avLst/>
            <a:gdLst>
              <a:gd name="T0" fmla="*/ 0 w 9897851"/>
              <a:gd name="T1" fmla="*/ 0 h 1115758"/>
              <a:gd name="T2" fmla="*/ 9897851 w 9897851"/>
              <a:gd name="T3" fmla="*/ 1115758 h 1115758"/>
            </a:gdLst>
            <a:ahLst/>
            <a:cxnLst/>
            <a:rect l="T0" t="T1" r="T2" b="T3"/>
            <a:pathLst>
              <a:path w="9897851" h="1115758">
                <a:moveTo>
                  <a:pt x="0" y="0"/>
                </a:moveTo>
                <a:lnTo>
                  <a:pt x="9897851" y="0"/>
                </a:lnTo>
                <a:lnTo>
                  <a:pt x="9897851" y="1115757"/>
                </a:lnTo>
                <a:lnTo>
                  <a:pt x="0" y="111575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3" name="TextBox 33"/>
          <p:cNvSpPr txBox="1"/>
          <p:nvPr/>
        </p:nvSpPr>
        <p:spPr>
          <a:xfrm>
            <a:off x="9144000" y="2635250"/>
            <a:ext cx="8047038" cy="37893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r" fontAlgn="auto">
              <a:lnSpc>
                <a:spcPts val="98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199">
                <a:solidFill>
                  <a:srgbClr val="000000"/>
                </a:solidFill>
                <a:latin typeface="Poppins Bold"/>
                <a:cs typeface="+mn-cs"/>
              </a:rPr>
              <a:t>Narodowy Instytut </a:t>
            </a:r>
          </a:p>
          <a:p>
            <a:pPr algn="r" fontAlgn="auto">
              <a:lnSpc>
                <a:spcPts val="98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199">
                <a:solidFill>
                  <a:srgbClr val="000000"/>
                </a:solidFill>
                <a:latin typeface="Poppins Bold"/>
                <a:cs typeface="+mn-cs"/>
              </a:rPr>
              <a:t>Wolnośći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77813" y="211138"/>
            <a:ext cx="21320125" cy="8510587"/>
            <a:chOff x="0" y="0"/>
            <a:chExt cx="1449366" cy="578516"/>
          </a:xfrm>
        </p:grpSpPr>
        <p:sp>
          <p:nvSpPr>
            <p:cNvPr id="67594" name="Freeform 3"/>
            <p:cNvSpPr>
              <a:spLocks noChangeArrowheads="1"/>
            </p:cNvSpPr>
            <p:nvPr/>
          </p:nvSpPr>
          <p:spPr bwMode="auto">
            <a:xfrm>
              <a:off x="0" y="0"/>
              <a:ext cx="1449366" cy="578516"/>
            </a:xfrm>
            <a:custGeom>
              <a:avLst/>
              <a:gdLst>
                <a:gd name="T0" fmla="*/ 0 w 1449366"/>
                <a:gd name="T1" fmla="*/ 0 h 578516"/>
                <a:gd name="T2" fmla="*/ 1449366 w 1449366"/>
                <a:gd name="T3" fmla="*/ 578516 h 578516"/>
              </a:gdLst>
              <a:ahLst/>
              <a:cxnLst/>
              <a:rect l="T0" t="T1" r="T2" b="T3"/>
              <a:pathLst>
                <a:path w="1449366" h="578516">
                  <a:moveTo>
                    <a:pt x="1246166" y="0"/>
                  </a:moveTo>
                  <a:cubicBezTo>
                    <a:pt x="1358390" y="0"/>
                    <a:pt x="1449366" y="129505"/>
                    <a:pt x="1449366" y="289258"/>
                  </a:cubicBezTo>
                  <a:cubicBezTo>
                    <a:pt x="1449366" y="449011"/>
                    <a:pt x="1358390" y="578516"/>
                    <a:pt x="1246166" y="578516"/>
                  </a:cubicBezTo>
                  <a:lnTo>
                    <a:pt x="203200" y="578516"/>
                  </a:lnTo>
                  <a:cubicBezTo>
                    <a:pt x="90976" y="578516"/>
                    <a:pt x="0" y="449011"/>
                    <a:pt x="0" y="289258"/>
                  </a:cubicBezTo>
                  <a:cubicBezTo>
                    <a:pt x="0" y="12950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D6801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7595" name="TextBox 4"/>
            <p:cNvSpPr txBox="1">
              <a:spLocks noChangeArrowheads="1"/>
            </p:cNvSpPr>
            <p:nvPr/>
          </p:nvSpPr>
          <p:spPr bwMode="auto">
            <a:xfrm>
              <a:off x="0" y="-38100"/>
              <a:ext cx="1449366" cy="616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251075" y="904875"/>
            <a:ext cx="15759113" cy="69818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4613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96" spc="266" dirty="0" err="1">
                <a:solidFill>
                  <a:srgbClr val="FFFFFF"/>
                </a:solidFill>
                <a:latin typeface="Poppins Bold"/>
                <a:cs typeface="+mn-cs"/>
              </a:rPr>
              <a:t>Jak</a:t>
            </a:r>
            <a:r>
              <a:rPr lang="en-US" sz="3096" spc="266" dirty="0">
                <a:solidFill>
                  <a:srgbClr val="FFFFFF"/>
                </a:solidFill>
                <a:latin typeface="Poppins Bold"/>
                <a:cs typeface="+mn-cs"/>
              </a:rPr>
              <a:t> </a:t>
            </a:r>
            <a:r>
              <a:rPr lang="en-US" sz="3096" spc="266" dirty="0" err="1">
                <a:solidFill>
                  <a:srgbClr val="FFFFFF"/>
                </a:solidFill>
                <a:latin typeface="Poppins Bold"/>
                <a:cs typeface="+mn-cs"/>
              </a:rPr>
              <a:t>każda</a:t>
            </a:r>
            <a:r>
              <a:rPr lang="en-US" sz="3096" spc="266" dirty="0">
                <a:solidFill>
                  <a:srgbClr val="FFFFFF"/>
                </a:solidFill>
                <a:latin typeface="Poppins Bold"/>
                <a:cs typeface="+mn-cs"/>
              </a:rPr>
              <a:t> </a:t>
            </a:r>
            <a:r>
              <a:rPr lang="en-US" sz="3096" spc="266" dirty="0" err="1">
                <a:solidFill>
                  <a:srgbClr val="FFFFFF"/>
                </a:solidFill>
                <a:latin typeface="Poppins Bold"/>
                <a:cs typeface="+mn-cs"/>
              </a:rPr>
              <a:t>Organizacja</a:t>
            </a:r>
            <a:r>
              <a:rPr lang="en-US" sz="3096" spc="266" dirty="0">
                <a:solidFill>
                  <a:srgbClr val="FFFFFF"/>
                </a:solidFill>
                <a:latin typeface="Poppins Bold"/>
                <a:cs typeface="+mn-cs"/>
              </a:rPr>
              <a:t> </a:t>
            </a:r>
            <a:r>
              <a:rPr lang="en-US" sz="3096" spc="266" dirty="0" err="1">
                <a:solidFill>
                  <a:srgbClr val="FFFFFF"/>
                </a:solidFill>
                <a:latin typeface="Poppins Bold"/>
                <a:cs typeface="+mn-cs"/>
              </a:rPr>
              <a:t>Pożytku</a:t>
            </a:r>
            <a:r>
              <a:rPr lang="en-US" sz="3096" spc="266" dirty="0">
                <a:solidFill>
                  <a:srgbClr val="FFFFFF"/>
                </a:solidFill>
                <a:latin typeface="Poppins Bold"/>
                <a:cs typeface="+mn-cs"/>
              </a:rPr>
              <a:t> </a:t>
            </a:r>
            <a:r>
              <a:rPr lang="en-US" sz="3096" spc="266" dirty="0" err="1">
                <a:solidFill>
                  <a:srgbClr val="FFFFFF"/>
                </a:solidFill>
                <a:latin typeface="Poppins Bold"/>
                <a:cs typeface="+mn-cs"/>
              </a:rPr>
              <a:t>Publicznego</a:t>
            </a:r>
            <a:r>
              <a:rPr lang="en-US" sz="3096" spc="266" dirty="0">
                <a:solidFill>
                  <a:srgbClr val="FFFFFF"/>
                </a:solidFill>
                <a:latin typeface="Poppins Bold"/>
                <a:cs typeface="+mn-cs"/>
              </a:rPr>
              <a:t>, co </a:t>
            </a:r>
            <a:r>
              <a:rPr lang="en-US" sz="3096" spc="266" dirty="0" err="1">
                <a:solidFill>
                  <a:srgbClr val="FFFFFF"/>
                </a:solidFill>
                <a:latin typeface="Poppins Bold"/>
                <a:cs typeface="+mn-cs"/>
              </a:rPr>
              <a:t>roku</a:t>
            </a:r>
            <a:r>
              <a:rPr lang="en-US" sz="3096" spc="266" dirty="0">
                <a:solidFill>
                  <a:srgbClr val="FFFFFF"/>
                </a:solidFill>
                <a:latin typeface="Poppins Bold"/>
                <a:cs typeface="+mn-cs"/>
              </a:rPr>
              <a:t> </a:t>
            </a:r>
            <a:r>
              <a:rPr lang="en-US" sz="3096" spc="266" dirty="0" err="1">
                <a:solidFill>
                  <a:srgbClr val="FFFFFF"/>
                </a:solidFill>
                <a:latin typeface="Poppins Bold"/>
                <a:cs typeface="+mn-cs"/>
              </a:rPr>
              <a:t>jesteśmy</a:t>
            </a:r>
            <a:r>
              <a:rPr lang="en-US" sz="3096" spc="266" dirty="0">
                <a:solidFill>
                  <a:srgbClr val="FFFFFF"/>
                </a:solidFill>
                <a:latin typeface="Poppins Bold"/>
                <a:cs typeface="+mn-cs"/>
              </a:rPr>
              <a:t> </a:t>
            </a:r>
            <a:r>
              <a:rPr lang="en-US" sz="3096" spc="266" dirty="0" err="1">
                <a:solidFill>
                  <a:srgbClr val="FFFFFF"/>
                </a:solidFill>
                <a:latin typeface="Poppins Bold"/>
                <a:cs typeface="+mn-cs"/>
              </a:rPr>
              <a:t>zobowiązani</a:t>
            </a:r>
            <a:r>
              <a:rPr lang="en-US" sz="3096" spc="266" dirty="0">
                <a:solidFill>
                  <a:srgbClr val="FFFFFF"/>
                </a:solidFill>
                <a:latin typeface="Poppins Bold"/>
                <a:cs typeface="+mn-cs"/>
              </a:rPr>
              <a:t> </a:t>
            </a:r>
            <a:r>
              <a:rPr lang="en-US" sz="3096" spc="266" dirty="0" err="1">
                <a:solidFill>
                  <a:srgbClr val="FFFFFF"/>
                </a:solidFill>
                <a:latin typeface="Poppins Bold"/>
                <a:cs typeface="+mn-cs"/>
              </a:rPr>
              <a:t>udostępniać</a:t>
            </a:r>
            <a:r>
              <a:rPr lang="en-US" sz="3096" spc="266" dirty="0">
                <a:solidFill>
                  <a:srgbClr val="FFFFFF"/>
                </a:solidFill>
                <a:latin typeface="Poppins Bold"/>
                <a:cs typeface="+mn-cs"/>
              </a:rPr>
              <a:t> </a:t>
            </a:r>
            <a:r>
              <a:rPr lang="en-US" sz="3096" spc="266" dirty="0" err="1">
                <a:solidFill>
                  <a:srgbClr val="FFFFFF"/>
                </a:solidFill>
                <a:latin typeface="Poppins Bold"/>
                <a:cs typeface="+mn-cs"/>
              </a:rPr>
              <a:t>na</a:t>
            </a:r>
            <a:r>
              <a:rPr lang="en-US" sz="3096" spc="266" dirty="0">
                <a:solidFill>
                  <a:srgbClr val="FFFFFF"/>
                </a:solidFill>
                <a:latin typeface="Poppins Bold"/>
                <a:cs typeface="+mn-cs"/>
              </a:rPr>
              <a:t> </a:t>
            </a:r>
            <a:r>
              <a:rPr lang="en-US" sz="3096" spc="266" dirty="0" err="1">
                <a:solidFill>
                  <a:srgbClr val="FFFFFF"/>
                </a:solidFill>
                <a:latin typeface="Poppins Bold"/>
                <a:cs typeface="+mn-cs"/>
              </a:rPr>
              <a:t>stronie</a:t>
            </a:r>
            <a:r>
              <a:rPr lang="en-US" sz="3096" spc="266" dirty="0">
                <a:solidFill>
                  <a:srgbClr val="FFFFFF"/>
                </a:solidFill>
                <a:latin typeface="Poppins Bold"/>
                <a:cs typeface="+mn-cs"/>
              </a:rPr>
              <a:t> </a:t>
            </a:r>
            <a:r>
              <a:rPr lang="en-US" sz="3096" spc="266" dirty="0" err="1">
                <a:solidFill>
                  <a:srgbClr val="FFFFFF"/>
                </a:solidFill>
                <a:latin typeface="Poppins Bold"/>
                <a:cs typeface="+mn-cs"/>
              </a:rPr>
              <a:t>Narodowego</a:t>
            </a:r>
            <a:r>
              <a:rPr lang="en-US" sz="3096" spc="266" dirty="0">
                <a:solidFill>
                  <a:srgbClr val="FFFFFF"/>
                </a:solidFill>
                <a:latin typeface="Poppins Bold"/>
                <a:cs typeface="+mn-cs"/>
              </a:rPr>
              <a:t> </a:t>
            </a:r>
            <a:r>
              <a:rPr lang="en-US" sz="3096" spc="266" dirty="0" err="1">
                <a:solidFill>
                  <a:srgbClr val="FFFFFF"/>
                </a:solidFill>
                <a:latin typeface="Poppins Bold"/>
                <a:cs typeface="+mn-cs"/>
              </a:rPr>
              <a:t>Instytutu</a:t>
            </a:r>
            <a:r>
              <a:rPr lang="en-US" sz="3096" spc="266" dirty="0">
                <a:solidFill>
                  <a:srgbClr val="FFFFFF"/>
                </a:solidFill>
                <a:latin typeface="Poppins Bold"/>
                <a:cs typeface="+mn-cs"/>
              </a:rPr>
              <a:t> </a:t>
            </a:r>
            <a:r>
              <a:rPr lang="en-US" sz="3096" spc="266" dirty="0" err="1">
                <a:solidFill>
                  <a:srgbClr val="FFFFFF"/>
                </a:solidFill>
                <a:latin typeface="Poppins Bold"/>
                <a:cs typeface="+mn-cs"/>
              </a:rPr>
              <a:t>Wolności</a:t>
            </a:r>
            <a:r>
              <a:rPr lang="en-US" sz="3096" spc="266" dirty="0">
                <a:solidFill>
                  <a:srgbClr val="FFFFFF"/>
                </a:solidFill>
                <a:latin typeface="Poppins Bold"/>
                <a:cs typeface="+mn-cs"/>
              </a:rPr>
              <a:t> </a:t>
            </a:r>
            <a:r>
              <a:rPr lang="en-US" sz="3096" spc="266" dirty="0" err="1">
                <a:solidFill>
                  <a:srgbClr val="FFFFFF"/>
                </a:solidFill>
                <a:latin typeface="Poppins Bold"/>
                <a:cs typeface="+mn-cs"/>
              </a:rPr>
              <a:t>następujące</a:t>
            </a:r>
            <a:r>
              <a:rPr lang="en-US" sz="3096" spc="266" dirty="0">
                <a:solidFill>
                  <a:srgbClr val="FFFFFF"/>
                </a:solidFill>
                <a:latin typeface="Poppins Bold"/>
                <a:cs typeface="+mn-cs"/>
              </a:rPr>
              <a:t> </a:t>
            </a:r>
            <a:r>
              <a:rPr lang="en-US" sz="3096" spc="266" dirty="0" err="1">
                <a:solidFill>
                  <a:srgbClr val="FFFFFF"/>
                </a:solidFill>
                <a:latin typeface="Poppins Bold"/>
                <a:cs typeface="+mn-cs"/>
              </a:rPr>
              <a:t>dokumenty</a:t>
            </a:r>
            <a:r>
              <a:rPr lang="en-US" sz="3096" spc="266" dirty="0">
                <a:solidFill>
                  <a:srgbClr val="FFFFFF"/>
                </a:solidFill>
                <a:latin typeface="Poppins Bold"/>
                <a:cs typeface="+mn-cs"/>
              </a:rPr>
              <a:t>:</a:t>
            </a:r>
          </a:p>
          <a:p>
            <a:pPr fontAlgn="auto">
              <a:lnSpc>
                <a:spcPts val="4613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fontAlgn="auto">
              <a:lnSpc>
                <a:spcPts val="4613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96" spc="266" dirty="0">
                <a:solidFill>
                  <a:srgbClr val="FFFFFF"/>
                </a:solidFill>
                <a:latin typeface="Poppins Bold"/>
                <a:cs typeface="+mn-cs"/>
              </a:rPr>
              <a:t>-</a:t>
            </a:r>
            <a:r>
              <a:rPr lang="en-US" sz="3096" spc="266" dirty="0" err="1">
                <a:solidFill>
                  <a:srgbClr val="FFFFFF"/>
                </a:solidFill>
                <a:latin typeface="Poppins Bold"/>
                <a:cs typeface="+mn-cs"/>
              </a:rPr>
              <a:t>wprowadzenie</a:t>
            </a:r>
            <a:r>
              <a:rPr lang="en-US" sz="3096" spc="266" dirty="0">
                <a:solidFill>
                  <a:srgbClr val="FFFFFF"/>
                </a:solidFill>
                <a:latin typeface="Poppins Bold"/>
                <a:cs typeface="+mn-cs"/>
              </a:rPr>
              <a:t> do </a:t>
            </a:r>
            <a:r>
              <a:rPr lang="en-US" sz="3096" spc="266" dirty="0" err="1">
                <a:solidFill>
                  <a:srgbClr val="FFFFFF"/>
                </a:solidFill>
                <a:latin typeface="Poppins Bold"/>
                <a:cs typeface="+mn-cs"/>
              </a:rPr>
              <a:t>sprawozdania</a:t>
            </a:r>
            <a:r>
              <a:rPr lang="en-US" sz="3096" spc="266" dirty="0">
                <a:solidFill>
                  <a:srgbClr val="FFFFFF"/>
                </a:solidFill>
                <a:latin typeface="Poppins Bold"/>
                <a:cs typeface="+mn-cs"/>
              </a:rPr>
              <a:t> </a:t>
            </a:r>
            <a:r>
              <a:rPr lang="en-US" sz="3096" spc="266" dirty="0" err="1">
                <a:solidFill>
                  <a:srgbClr val="FFFFFF"/>
                </a:solidFill>
                <a:latin typeface="Poppins Bold"/>
                <a:cs typeface="+mn-cs"/>
              </a:rPr>
              <a:t>finansowego</a:t>
            </a:r>
            <a:endParaRPr lang="en-US" sz="3096" spc="266" dirty="0">
              <a:solidFill>
                <a:srgbClr val="FFFFFF"/>
              </a:solidFill>
              <a:latin typeface="Poppins Bold"/>
              <a:cs typeface="+mn-cs"/>
            </a:endParaRPr>
          </a:p>
          <a:p>
            <a:pPr fontAlgn="auto">
              <a:lnSpc>
                <a:spcPts val="4613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96" spc="266" dirty="0">
                <a:solidFill>
                  <a:srgbClr val="FFFFFF"/>
                </a:solidFill>
                <a:latin typeface="Poppins Bold"/>
                <a:cs typeface="+mn-cs"/>
              </a:rPr>
              <a:t>-</a:t>
            </a:r>
            <a:r>
              <a:rPr lang="en-US" sz="3096" spc="266" dirty="0" err="1">
                <a:solidFill>
                  <a:srgbClr val="FFFFFF"/>
                </a:solidFill>
                <a:latin typeface="Poppins Bold"/>
                <a:cs typeface="+mn-cs"/>
              </a:rPr>
              <a:t>bilans</a:t>
            </a:r>
            <a:endParaRPr lang="en-US" sz="3096" spc="266" dirty="0">
              <a:solidFill>
                <a:srgbClr val="FFFFFF"/>
              </a:solidFill>
              <a:latin typeface="Poppins Bold"/>
              <a:cs typeface="+mn-cs"/>
            </a:endParaRPr>
          </a:p>
          <a:p>
            <a:pPr fontAlgn="auto">
              <a:lnSpc>
                <a:spcPts val="4613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96" spc="266" dirty="0">
                <a:solidFill>
                  <a:srgbClr val="FFFFFF"/>
                </a:solidFill>
                <a:latin typeface="Poppins Bold"/>
                <a:cs typeface="+mn-cs"/>
              </a:rPr>
              <a:t>-</a:t>
            </a:r>
            <a:r>
              <a:rPr lang="en-US" sz="3096" spc="266" dirty="0" err="1">
                <a:solidFill>
                  <a:srgbClr val="FFFFFF"/>
                </a:solidFill>
                <a:latin typeface="Poppins Bold"/>
                <a:cs typeface="+mn-cs"/>
              </a:rPr>
              <a:t>rachunek</a:t>
            </a:r>
            <a:r>
              <a:rPr lang="en-US" sz="3096" spc="266" dirty="0">
                <a:solidFill>
                  <a:srgbClr val="FFFFFF"/>
                </a:solidFill>
                <a:latin typeface="Poppins Bold"/>
                <a:cs typeface="+mn-cs"/>
              </a:rPr>
              <a:t> </a:t>
            </a:r>
            <a:r>
              <a:rPr lang="en-US" sz="3096" spc="266" dirty="0" err="1">
                <a:solidFill>
                  <a:srgbClr val="FFFFFF"/>
                </a:solidFill>
                <a:latin typeface="Poppins Bold"/>
                <a:cs typeface="+mn-cs"/>
              </a:rPr>
              <a:t>zysków</a:t>
            </a:r>
            <a:r>
              <a:rPr lang="en-US" sz="3096" spc="266" dirty="0">
                <a:solidFill>
                  <a:srgbClr val="FFFFFF"/>
                </a:solidFill>
                <a:latin typeface="Poppins Bold"/>
                <a:cs typeface="+mn-cs"/>
              </a:rPr>
              <a:t> </a:t>
            </a:r>
            <a:r>
              <a:rPr lang="en-US" sz="3096" spc="266" dirty="0" err="1">
                <a:solidFill>
                  <a:srgbClr val="FFFFFF"/>
                </a:solidFill>
                <a:latin typeface="Poppins Bold"/>
                <a:cs typeface="+mn-cs"/>
              </a:rPr>
              <a:t>i</a:t>
            </a:r>
            <a:r>
              <a:rPr lang="en-US" sz="3096" spc="266" dirty="0">
                <a:solidFill>
                  <a:srgbClr val="FFFFFF"/>
                </a:solidFill>
                <a:latin typeface="Poppins Bold"/>
                <a:cs typeface="+mn-cs"/>
              </a:rPr>
              <a:t> </a:t>
            </a:r>
            <a:r>
              <a:rPr lang="en-US" sz="3096" spc="266" dirty="0" err="1">
                <a:solidFill>
                  <a:srgbClr val="FFFFFF"/>
                </a:solidFill>
                <a:latin typeface="Poppins Bold"/>
                <a:cs typeface="+mn-cs"/>
              </a:rPr>
              <a:t>strat</a:t>
            </a:r>
            <a:endParaRPr lang="en-US" sz="3096" spc="266" dirty="0">
              <a:solidFill>
                <a:srgbClr val="FFFFFF"/>
              </a:solidFill>
              <a:latin typeface="Poppins Bold"/>
              <a:cs typeface="+mn-cs"/>
            </a:endParaRPr>
          </a:p>
          <a:p>
            <a:pPr fontAlgn="auto">
              <a:lnSpc>
                <a:spcPts val="4613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96" spc="266" dirty="0">
                <a:solidFill>
                  <a:srgbClr val="FFFFFF"/>
                </a:solidFill>
                <a:latin typeface="Poppins Bold"/>
                <a:cs typeface="+mn-cs"/>
              </a:rPr>
              <a:t>-</a:t>
            </a:r>
            <a:r>
              <a:rPr lang="en-US" sz="3096" spc="266" dirty="0" err="1">
                <a:solidFill>
                  <a:srgbClr val="FFFFFF"/>
                </a:solidFill>
                <a:latin typeface="Poppins Bold"/>
                <a:cs typeface="+mn-cs"/>
              </a:rPr>
              <a:t>informację</a:t>
            </a:r>
            <a:r>
              <a:rPr lang="en-US" sz="3096" spc="266" dirty="0">
                <a:solidFill>
                  <a:srgbClr val="FFFFFF"/>
                </a:solidFill>
                <a:latin typeface="Poppins Bold"/>
                <a:cs typeface="+mn-cs"/>
              </a:rPr>
              <a:t> </a:t>
            </a:r>
            <a:r>
              <a:rPr lang="en-US" sz="3096" spc="266" dirty="0" err="1">
                <a:solidFill>
                  <a:srgbClr val="FFFFFF"/>
                </a:solidFill>
                <a:latin typeface="Poppins Bold"/>
                <a:cs typeface="+mn-cs"/>
              </a:rPr>
              <a:t>dodatkową</a:t>
            </a:r>
            <a:endParaRPr lang="en-US" sz="3096" spc="266" dirty="0">
              <a:solidFill>
                <a:srgbClr val="FFFFFF"/>
              </a:solidFill>
              <a:latin typeface="Poppins Bold"/>
              <a:cs typeface="+mn-cs"/>
            </a:endParaRPr>
          </a:p>
          <a:p>
            <a:pPr fontAlgn="auto">
              <a:lnSpc>
                <a:spcPts val="4613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96" spc="266" dirty="0">
                <a:solidFill>
                  <a:srgbClr val="FFFFFF"/>
                </a:solidFill>
                <a:latin typeface="Poppins Bold"/>
                <a:cs typeface="+mn-cs"/>
              </a:rPr>
              <a:t>-</a:t>
            </a:r>
            <a:r>
              <a:rPr lang="en-US" sz="3096" spc="266" dirty="0" err="1">
                <a:solidFill>
                  <a:srgbClr val="FFFFFF"/>
                </a:solidFill>
                <a:latin typeface="Poppins Bold"/>
                <a:cs typeface="+mn-cs"/>
              </a:rPr>
              <a:t>sprawozdanie</a:t>
            </a:r>
            <a:r>
              <a:rPr lang="en-US" sz="3096" spc="266" dirty="0">
                <a:solidFill>
                  <a:srgbClr val="FFFFFF"/>
                </a:solidFill>
                <a:latin typeface="Poppins Bold"/>
                <a:cs typeface="+mn-cs"/>
              </a:rPr>
              <a:t> </a:t>
            </a:r>
            <a:r>
              <a:rPr lang="en-US" sz="3096" spc="266" dirty="0" err="1">
                <a:solidFill>
                  <a:srgbClr val="FFFFFF"/>
                </a:solidFill>
                <a:latin typeface="Poppins Bold"/>
                <a:cs typeface="+mn-cs"/>
              </a:rPr>
              <a:t>merytoryczne</a:t>
            </a:r>
            <a:r>
              <a:rPr lang="en-US" sz="3096" spc="266" dirty="0">
                <a:solidFill>
                  <a:srgbClr val="FFFFFF"/>
                </a:solidFill>
                <a:latin typeface="Poppins Bold"/>
                <a:cs typeface="+mn-cs"/>
              </a:rPr>
              <a:t>.</a:t>
            </a:r>
          </a:p>
          <a:p>
            <a:pPr fontAlgn="auto">
              <a:lnSpc>
                <a:spcPts val="4613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96" spc="266" dirty="0" err="1">
                <a:solidFill>
                  <a:srgbClr val="FFFFFF"/>
                </a:solidFill>
                <a:latin typeface="Poppins Bold"/>
                <a:cs typeface="+mn-cs"/>
              </a:rPr>
              <a:t>Wszystkie</a:t>
            </a:r>
            <a:r>
              <a:rPr lang="en-US" sz="3096" spc="266" dirty="0">
                <a:solidFill>
                  <a:srgbClr val="FFFFFF"/>
                </a:solidFill>
                <a:latin typeface="Poppins Bold"/>
                <a:cs typeface="+mn-cs"/>
              </a:rPr>
              <a:t> </a:t>
            </a:r>
            <a:r>
              <a:rPr lang="en-US" sz="3096" spc="266" dirty="0" err="1">
                <a:solidFill>
                  <a:srgbClr val="FFFFFF"/>
                </a:solidFill>
                <a:latin typeface="Poppins Bold"/>
                <a:cs typeface="+mn-cs"/>
              </a:rPr>
              <a:t>zestawienia</a:t>
            </a:r>
            <a:r>
              <a:rPr lang="en-US" sz="3096" spc="266" dirty="0">
                <a:solidFill>
                  <a:srgbClr val="FFFFFF"/>
                </a:solidFill>
                <a:latin typeface="Poppins Bold"/>
                <a:cs typeface="+mn-cs"/>
              </a:rPr>
              <a:t> </a:t>
            </a:r>
            <a:r>
              <a:rPr lang="en-US" sz="3096" spc="266" dirty="0" err="1">
                <a:solidFill>
                  <a:srgbClr val="FFFFFF"/>
                </a:solidFill>
                <a:latin typeface="Poppins Bold"/>
                <a:cs typeface="+mn-cs"/>
              </a:rPr>
              <a:t>i</a:t>
            </a:r>
            <a:r>
              <a:rPr lang="en-US" sz="3096" spc="266" dirty="0">
                <a:solidFill>
                  <a:srgbClr val="FFFFFF"/>
                </a:solidFill>
                <a:latin typeface="Poppins Bold"/>
                <a:cs typeface="+mn-cs"/>
              </a:rPr>
              <a:t> </a:t>
            </a:r>
            <a:r>
              <a:rPr lang="en-US" sz="3096" spc="266" dirty="0" err="1">
                <a:solidFill>
                  <a:srgbClr val="FFFFFF"/>
                </a:solidFill>
                <a:latin typeface="Poppins Bold"/>
                <a:cs typeface="+mn-cs"/>
              </a:rPr>
              <a:t>informacje</a:t>
            </a:r>
            <a:r>
              <a:rPr lang="en-US" sz="3096" spc="266" dirty="0">
                <a:solidFill>
                  <a:srgbClr val="FFFFFF"/>
                </a:solidFill>
                <a:latin typeface="Poppins Bold"/>
                <a:cs typeface="+mn-cs"/>
              </a:rPr>
              <a:t> </a:t>
            </a:r>
            <a:r>
              <a:rPr lang="en-US" sz="3096" spc="266" dirty="0" err="1">
                <a:solidFill>
                  <a:srgbClr val="FFFFFF"/>
                </a:solidFill>
                <a:latin typeface="Poppins Bold"/>
                <a:cs typeface="+mn-cs"/>
              </a:rPr>
              <a:t>są</a:t>
            </a:r>
            <a:r>
              <a:rPr lang="en-US" sz="3096" spc="266" dirty="0">
                <a:solidFill>
                  <a:srgbClr val="FFFFFF"/>
                </a:solidFill>
                <a:latin typeface="Poppins Bold"/>
                <a:cs typeface="+mn-cs"/>
              </a:rPr>
              <a:t> tam </a:t>
            </a:r>
            <a:r>
              <a:rPr lang="en-US" sz="3096" spc="266" dirty="0" err="1">
                <a:solidFill>
                  <a:srgbClr val="FFFFFF"/>
                </a:solidFill>
                <a:latin typeface="Poppins Bold"/>
                <a:cs typeface="+mn-cs"/>
              </a:rPr>
              <a:t>zamieszczane</a:t>
            </a:r>
            <a:r>
              <a:rPr lang="en-US" sz="3096" spc="266" dirty="0">
                <a:solidFill>
                  <a:srgbClr val="FFFFFF"/>
                </a:solidFill>
                <a:latin typeface="Poppins Bold"/>
                <a:cs typeface="+mn-cs"/>
              </a:rPr>
              <a:t>, jest to </a:t>
            </a:r>
            <a:r>
              <a:rPr lang="en-US" sz="3096" spc="266" dirty="0" err="1">
                <a:solidFill>
                  <a:srgbClr val="FFFFFF"/>
                </a:solidFill>
                <a:latin typeface="Poppins Bold"/>
                <a:cs typeface="+mn-cs"/>
              </a:rPr>
              <a:t>rzetelna</a:t>
            </a:r>
            <a:r>
              <a:rPr lang="en-US" sz="3096" spc="266" dirty="0">
                <a:solidFill>
                  <a:srgbClr val="FFFFFF"/>
                </a:solidFill>
                <a:latin typeface="Poppins Bold"/>
                <a:cs typeface="+mn-cs"/>
              </a:rPr>
              <a:t> </a:t>
            </a:r>
            <a:r>
              <a:rPr lang="en-US" sz="3096" spc="266" dirty="0" err="1" smtClean="0">
                <a:solidFill>
                  <a:srgbClr val="FFFFFF"/>
                </a:solidFill>
                <a:latin typeface="Poppins Bold"/>
                <a:cs typeface="+mn-cs"/>
              </a:rPr>
              <a:t>informacja</a:t>
            </a:r>
            <a:r>
              <a:rPr lang="en-US" sz="3096" spc="266" dirty="0" smtClean="0">
                <a:solidFill>
                  <a:srgbClr val="FFFFFF"/>
                </a:solidFill>
                <a:latin typeface="Poppins Bold"/>
                <a:cs typeface="+mn-cs"/>
              </a:rPr>
              <a:t>.</a:t>
            </a:r>
            <a:endParaRPr lang="en-US" sz="3096" spc="266" dirty="0">
              <a:solidFill>
                <a:srgbClr val="FFFFFF"/>
              </a:solidFill>
              <a:latin typeface="Poppins Bold"/>
              <a:cs typeface="+mn-cs"/>
            </a:endParaRPr>
          </a:p>
          <a:p>
            <a:pPr fontAlgn="auto">
              <a:lnSpc>
                <a:spcPts val="4613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96" spc="266" dirty="0" err="1">
                <a:solidFill>
                  <a:srgbClr val="FFFFFF"/>
                </a:solidFill>
                <a:latin typeface="Poppins Bold"/>
                <a:cs typeface="+mn-cs"/>
              </a:rPr>
              <a:t>Można</a:t>
            </a:r>
            <a:r>
              <a:rPr lang="en-US" sz="3096" spc="266" dirty="0">
                <a:solidFill>
                  <a:srgbClr val="FFFFFF"/>
                </a:solidFill>
                <a:latin typeface="Poppins Bold"/>
                <a:cs typeface="+mn-cs"/>
              </a:rPr>
              <a:t> </a:t>
            </a:r>
            <a:r>
              <a:rPr lang="en-US" sz="3096" spc="266" dirty="0" err="1">
                <a:solidFill>
                  <a:srgbClr val="FFFFFF"/>
                </a:solidFill>
                <a:latin typeface="Poppins Bold"/>
                <a:cs typeface="+mn-cs"/>
              </a:rPr>
              <a:t>też</a:t>
            </a:r>
            <a:r>
              <a:rPr lang="en-US" sz="3096" spc="266" dirty="0">
                <a:solidFill>
                  <a:srgbClr val="FFFFFF"/>
                </a:solidFill>
                <a:latin typeface="Poppins Bold"/>
                <a:cs typeface="+mn-cs"/>
              </a:rPr>
              <a:t> </a:t>
            </a:r>
            <a:r>
              <a:rPr lang="en-US" sz="3096" spc="266" dirty="0" err="1">
                <a:solidFill>
                  <a:srgbClr val="FFFFFF"/>
                </a:solidFill>
                <a:latin typeface="Poppins Bold"/>
                <a:cs typeface="+mn-cs"/>
              </a:rPr>
              <a:t>cofnąć</a:t>
            </a:r>
            <a:r>
              <a:rPr lang="en-US" sz="3096" spc="266" dirty="0">
                <a:solidFill>
                  <a:srgbClr val="FFFFFF"/>
                </a:solidFill>
                <a:latin typeface="Poppins Bold"/>
                <a:cs typeface="+mn-cs"/>
              </a:rPr>
              <a:t> </a:t>
            </a:r>
            <a:r>
              <a:rPr lang="en-US" sz="3096" spc="266" dirty="0" err="1">
                <a:solidFill>
                  <a:srgbClr val="FFFFFF"/>
                </a:solidFill>
                <a:latin typeface="Poppins Bold"/>
                <a:cs typeface="+mn-cs"/>
              </a:rPr>
              <a:t>się</a:t>
            </a:r>
            <a:r>
              <a:rPr lang="en-US" sz="3096" spc="266" dirty="0">
                <a:solidFill>
                  <a:srgbClr val="FFFFFF"/>
                </a:solidFill>
                <a:latin typeface="Poppins Bold"/>
                <a:cs typeface="+mn-cs"/>
              </a:rPr>
              <a:t> do lat </a:t>
            </a:r>
            <a:r>
              <a:rPr lang="en-US" sz="3096" spc="266" dirty="0" err="1">
                <a:solidFill>
                  <a:srgbClr val="FFFFFF"/>
                </a:solidFill>
                <a:latin typeface="Poppins Bold"/>
                <a:cs typeface="+mn-cs"/>
              </a:rPr>
              <a:t>wstecz</a:t>
            </a:r>
            <a:r>
              <a:rPr lang="en-US" sz="3096" spc="266" dirty="0">
                <a:solidFill>
                  <a:srgbClr val="FFFFFF"/>
                </a:solidFill>
                <a:latin typeface="Poppins Bold"/>
                <a:cs typeface="+mn-cs"/>
              </a:rPr>
              <a:t>.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-676275" y="7932738"/>
            <a:ext cx="2832100" cy="2832100"/>
            <a:chOff x="0" y="0"/>
            <a:chExt cx="812800" cy="812800"/>
          </a:xfrm>
        </p:grpSpPr>
        <p:sp>
          <p:nvSpPr>
            <p:cNvPr id="67592" name="Freeform 7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733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7593" name="TextBox 8"/>
            <p:cNvSpPr txBox="1">
              <a:spLocks noChangeArrowheads="1"/>
            </p:cNvSpPr>
            <p:nvPr/>
          </p:nvSpPr>
          <p:spPr bwMode="auto">
            <a:xfrm>
              <a:off x="76200" y="19050"/>
              <a:ext cx="6604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6451600"/>
            <a:ext cx="1793875" cy="1793875"/>
            <a:chOff x="0" y="0"/>
            <a:chExt cx="812800" cy="812800"/>
          </a:xfrm>
        </p:grpSpPr>
        <p:sp>
          <p:nvSpPr>
            <p:cNvPr id="67590" name="Freeform 10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7591" name="TextBox 11"/>
            <p:cNvSpPr txBox="1">
              <a:spLocks noChangeArrowheads="1"/>
            </p:cNvSpPr>
            <p:nvPr/>
          </p:nvSpPr>
          <p:spPr bwMode="auto">
            <a:xfrm>
              <a:off x="76200" y="19050"/>
              <a:ext cx="6604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800"/>
                </a:lnSpc>
              </a:pPr>
              <a:endParaRPr lang="pl-PL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2173288" y="1790700"/>
            <a:ext cx="6818313" cy="6816725"/>
            <a:chOff x="0" y="0"/>
            <a:chExt cx="837653" cy="837653"/>
          </a:xfrm>
        </p:grpSpPr>
        <p:sp>
          <p:nvSpPr>
            <p:cNvPr id="68640" name="Freeform 3"/>
            <p:cNvSpPr>
              <a:spLocks noChangeArrowheads="1"/>
            </p:cNvSpPr>
            <p:nvPr/>
          </p:nvSpPr>
          <p:spPr bwMode="auto">
            <a:xfrm>
              <a:off x="0" y="0"/>
              <a:ext cx="837653" cy="837653"/>
            </a:xfrm>
            <a:custGeom>
              <a:avLst/>
              <a:gdLst>
                <a:gd name="T0" fmla="*/ 0 w 837653"/>
                <a:gd name="T1" fmla="*/ 0 h 837653"/>
                <a:gd name="T2" fmla="*/ 837653 w 837653"/>
                <a:gd name="T3" fmla="*/ 837653 h 837653"/>
              </a:gdLst>
              <a:ahLst/>
              <a:cxnLst/>
              <a:rect l="T0" t="T1" r="T2" b="T3"/>
              <a:pathLst>
                <a:path w="837653" h="837653">
                  <a:moveTo>
                    <a:pt x="418826" y="0"/>
                  </a:moveTo>
                  <a:cubicBezTo>
                    <a:pt x="187515" y="0"/>
                    <a:pt x="0" y="187515"/>
                    <a:pt x="0" y="418826"/>
                  </a:cubicBezTo>
                  <a:cubicBezTo>
                    <a:pt x="0" y="650138"/>
                    <a:pt x="187515" y="837653"/>
                    <a:pt x="418826" y="837653"/>
                  </a:cubicBezTo>
                  <a:cubicBezTo>
                    <a:pt x="650138" y="837653"/>
                    <a:pt x="837653" y="650138"/>
                    <a:pt x="837653" y="418826"/>
                  </a:cubicBezTo>
                  <a:cubicBezTo>
                    <a:pt x="837653" y="187515"/>
                    <a:pt x="650138" y="0"/>
                    <a:pt x="418826" y="0"/>
                  </a:cubicBezTo>
                  <a:close/>
                </a:path>
              </a:pathLst>
            </a:custGeom>
            <a:solidFill>
              <a:srgbClr val="F5AF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8641" name="TextBox 4"/>
            <p:cNvSpPr txBox="1">
              <a:spLocks noChangeArrowheads="1"/>
            </p:cNvSpPr>
            <p:nvPr/>
          </p:nvSpPr>
          <p:spPr bwMode="auto">
            <a:xfrm>
              <a:off x="78530" y="21380"/>
              <a:ext cx="680593" cy="737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sp>
        <p:nvSpPr>
          <p:cNvPr id="68611" name="Freeform 5"/>
          <p:cNvSpPr>
            <a:spLocks noChangeArrowheads="1"/>
          </p:cNvSpPr>
          <p:nvPr/>
        </p:nvSpPr>
        <p:spPr bwMode="auto">
          <a:xfrm>
            <a:off x="-1874838" y="1890713"/>
            <a:ext cx="6221413" cy="6219825"/>
          </a:xfrm>
          <a:custGeom>
            <a:avLst/>
            <a:gdLst>
              <a:gd name="T0" fmla="*/ 0 w 6220398"/>
              <a:gd name="T1" fmla="*/ 0 h 6220398"/>
              <a:gd name="T2" fmla="*/ 6220398 w 6220398"/>
              <a:gd name="T3" fmla="*/ 6220398 h 6220398"/>
            </a:gdLst>
            <a:ahLst/>
            <a:cxnLst/>
            <a:rect l="T0" t="T1" r="T2" b="T3"/>
            <a:pathLst>
              <a:path w="6220398" h="6220398">
                <a:moveTo>
                  <a:pt x="0" y="0"/>
                </a:moveTo>
                <a:lnTo>
                  <a:pt x="6220398" y="0"/>
                </a:lnTo>
                <a:lnTo>
                  <a:pt x="6220398" y="6220398"/>
                </a:lnTo>
                <a:lnTo>
                  <a:pt x="0" y="6220398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68612" name="Freeform 6"/>
          <p:cNvSpPr>
            <a:spLocks noChangeArrowheads="1"/>
          </p:cNvSpPr>
          <p:nvPr/>
        </p:nvSpPr>
        <p:spPr bwMode="auto">
          <a:xfrm>
            <a:off x="-2287588" y="2055813"/>
            <a:ext cx="6054726" cy="6054725"/>
          </a:xfrm>
          <a:custGeom>
            <a:avLst/>
            <a:gdLst>
              <a:gd name="T0" fmla="*/ 0 w 6055396"/>
              <a:gd name="T1" fmla="*/ 0 h 6055396"/>
              <a:gd name="T2" fmla="*/ 6055396 w 6055396"/>
              <a:gd name="T3" fmla="*/ 6055396 h 6055396"/>
            </a:gdLst>
            <a:ahLst/>
            <a:cxnLst/>
            <a:rect l="T0" t="T1" r="T2" b="T3"/>
            <a:pathLst>
              <a:path w="6055396" h="6055396">
                <a:moveTo>
                  <a:pt x="0" y="0"/>
                </a:moveTo>
                <a:lnTo>
                  <a:pt x="6055396" y="0"/>
                </a:lnTo>
                <a:lnTo>
                  <a:pt x="6055396" y="6055396"/>
                </a:lnTo>
                <a:lnTo>
                  <a:pt x="0" y="605539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-1874838" y="2400300"/>
            <a:ext cx="5807076" cy="5532438"/>
            <a:chOff x="0" y="0"/>
            <a:chExt cx="852913" cy="812800"/>
          </a:xfrm>
        </p:grpSpPr>
        <p:sp>
          <p:nvSpPr>
            <p:cNvPr id="68638" name="Freeform 8"/>
            <p:cNvSpPr>
              <a:spLocks noChangeArrowheads="1"/>
            </p:cNvSpPr>
            <p:nvPr/>
          </p:nvSpPr>
          <p:spPr bwMode="auto">
            <a:xfrm>
              <a:off x="0" y="0"/>
              <a:ext cx="852913" cy="812800"/>
            </a:xfrm>
            <a:custGeom>
              <a:avLst/>
              <a:gdLst>
                <a:gd name="T0" fmla="*/ 0 w 852913"/>
                <a:gd name="T1" fmla="*/ 0 h 812800"/>
                <a:gd name="T2" fmla="*/ 852913 w 852913"/>
                <a:gd name="T3" fmla="*/ 812800 h 812800"/>
              </a:gdLst>
              <a:ahLst/>
              <a:cxnLst/>
              <a:rect l="T0" t="T1" r="T2" b="T3"/>
              <a:pathLst>
                <a:path w="852913" h="812800">
                  <a:moveTo>
                    <a:pt x="426456" y="0"/>
                  </a:moveTo>
                  <a:cubicBezTo>
                    <a:pt x="190931" y="0"/>
                    <a:pt x="0" y="181951"/>
                    <a:pt x="0" y="406400"/>
                  </a:cubicBezTo>
                  <a:cubicBezTo>
                    <a:pt x="0" y="630849"/>
                    <a:pt x="190931" y="812800"/>
                    <a:pt x="426456" y="812800"/>
                  </a:cubicBezTo>
                  <a:cubicBezTo>
                    <a:pt x="661982" y="812800"/>
                    <a:pt x="852913" y="630849"/>
                    <a:pt x="852913" y="406400"/>
                  </a:cubicBezTo>
                  <a:cubicBezTo>
                    <a:pt x="852913" y="181951"/>
                    <a:pt x="661982" y="0"/>
                    <a:pt x="426456" y="0"/>
                  </a:cubicBezTo>
                  <a:close/>
                </a:path>
              </a:pathLst>
            </a:custGeom>
            <a:solidFill>
              <a:srgbClr val="FFB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8639" name="TextBox 9"/>
            <p:cNvSpPr txBox="1">
              <a:spLocks noChangeArrowheads="1"/>
            </p:cNvSpPr>
            <p:nvPr/>
          </p:nvSpPr>
          <p:spPr bwMode="auto">
            <a:xfrm>
              <a:off x="79961" y="19050"/>
              <a:ext cx="692992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sp>
        <p:nvSpPr>
          <p:cNvPr id="68614" name="Freeform 10"/>
          <p:cNvSpPr>
            <a:spLocks noChangeArrowheads="1"/>
          </p:cNvSpPr>
          <p:nvPr/>
        </p:nvSpPr>
        <p:spPr bwMode="auto">
          <a:xfrm rot="10800000">
            <a:off x="1236663" y="806450"/>
            <a:ext cx="4392612" cy="8785225"/>
          </a:xfrm>
          <a:custGeom>
            <a:avLst/>
            <a:gdLst>
              <a:gd name="T0" fmla="*/ 0 w 4392637"/>
              <a:gd name="T1" fmla="*/ 0 h 8785274"/>
              <a:gd name="T2" fmla="*/ 4392637 w 4392637"/>
              <a:gd name="T3" fmla="*/ 8785274 h 8785274"/>
            </a:gdLst>
            <a:ahLst/>
            <a:cxnLst/>
            <a:rect l="T0" t="T1" r="T2" b="T3"/>
            <a:pathLst>
              <a:path w="4392637" h="8785274">
                <a:moveTo>
                  <a:pt x="0" y="0"/>
                </a:moveTo>
                <a:lnTo>
                  <a:pt x="4392637" y="0"/>
                </a:lnTo>
                <a:lnTo>
                  <a:pt x="4392637" y="8785274"/>
                </a:lnTo>
                <a:lnTo>
                  <a:pt x="0" y="878527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68615" name="Freeform 11"/>
          <p:cNvSpPr>
            <a:spLocks noChangeArrowheads="1"/>
          </p:cNvSpPr>
          <p:nvPr/>
        </p:nvSpPr>
        <p:spPr bwMode="auto">
          <a:xfrm rot="-5400000">
            <a:off x="-1801813" y="4394201"/>
            <a:ext cx="5102225" cy="1498600"/>
          </a:xfrm>
          <a:custGeom>
            <a:avLst/>
            <a:gdLst>
              <a:gd name="T0" fmla="*/ 0 w 5103504"/>
              <a:gd name="T1" fmla="*/ 0 h 1499154"/>
              <a:gd name="T2" fmla="*/ 5103504 w 5103504"/>
              <a:gd name="T3" fmla="*/ 1499154 h 1499154"/>
            </a:gdLst>
            <a:ahLst/>
            <a:cxnLst/>
            <a:rect l="T0" t="T1" r="T2" b="T3"/>
            <a:pathLst>
              <a:path w="5103504" h="1499154">
                <a:moveTo>
                  <a:pt x="0" y="0"/>
                </a:moveTo>
                <a:lnTo>
                  <a:pt x="5103504" y="0"/>
                </a:lnTo>
                <a:lnTo>
                  <a:pt x="5103504" y="1499154"/>
                </a:lnTo>
                <a:lnTo>
                  <a:pt x="0" y="149915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303338" y="2352675"/>
            <a:ext cx="431800" cy="431800"/>
            <a:chOff x="0" y="0"/>
            <a:chExt cx="812800" cy="812800"/>
          </a:xfrm>
        </p:grpSpPr>
        <p:sp>
          <p:nvSpPr>
            <p:cNvPr id="68636" name="Freeform 13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AF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8637" name="TextBox 14"/>
            <p:cNvSpPr txBox="1">
              <a:spLocks noChangeArrowheads="1"/>
            </p:cNvSpPr>
            <p:nvPr/>
          </p:nvSpPr>
          <p:spPr bwMode="auto">
            <a:xfrm>
              <a:off x="76200" y="19050"/>
              <a:ext cx="6604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246188" y="7456488"/>
            <a:ext cx="431800" cy="431800"/>
            <a:chOff x="0" y="0"/>
            <a:chExt cx="812800" cy="812800"/>
          </a:xfrm>
        </p:grpSpPr>
        <p:sp>
          <p:nvSpPr>
            <p:cNvPr id="68634" name="Freeform 16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AF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8635" name="TextBox 17"/>
            <p:cNvSpPr txBox="1">
              <a:spLocks noChangeArrowheads="1"/>
            </p:cNvSpPr>
            <p:nvPr/>
          </p:nvSpPr>
          <p:spPr bwMode="auto">
            <a:xfrm>
              <a:off x="76200" y="19050"/>
              <a:ext cx="6604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-676275" y="7932738"/>
            <a:ext cx="2832100" cy="2832100"/>
            <a:chOff x="0" y="0"/>
            <a:chExt cx="812800" cy="812800"/>
          </a:xfrm>
        </p:grpSpPr>
        <p:sp>
          <p:nvSpPr>
            <p:cNvPr id="68632" name="Freeform 19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733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8633" name="TextBox 20"/>
            <p:cNvSpPr txBox="1">
              <a:spLocks noChangeArrowheads="1"/>
            </p:cNvSpPr>
            <p:nvPr/>
          </p:nvSpPr>
          <p:spPr bwMode="auto">
            <a:xfrm>
              <a:off x="76200" y="19050"/>
              <a:ext cx="6604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1822450" y="434975"/>
            <a:ext cx="1187450" cy="1187450"/>
            <a:chOff x="0" y="0"/>
            <a:chExt cx="812800" cy="812800"/>
          </a:xfrm>
        </p:grpSpPr>
        <p:sp>
          <p:nvSpPr>
            <p:cNvPr id="68630" name="Freeform 22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733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8631" name="TextBox 23"/>
            <p:cNvSpPr txBox="1">
              <a:spLocks noChangeArrowheads="1"/>
            </p:cNvSpPr>
            <p:nvPr/>
          </p:nvSpPr>
          <p:spPr bwMode="auto">
            <a:xfrm>
              <a:off x="76200" y="19050"/>
              <a:ext cx="6604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3767138" y="9063038"/>
            <a:ext cx="1050925" cy="1050925"/>
            <a:chOff x="0" y="0"/>
            <a:chExt cx="812800" cy="812800"/>
          </a:xfrm>
        </p:grpSpPr>
        <p:sp>
          <p:nvSpPr>
            <p:cNvPr id="68628" name="Freeform 25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733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8629" name="TextBox 26"/>
            <p:cNvSpPr txBox="1">
              <a:spLocks noChangeArrowheads="1"/>
            </p:cNvSpPr>
            <p:nvPr/>
          </p:nvSpPr>
          <p:spPr bwMode="auto">
            <a:xfrm>
              <a:off x="76200" y="19050"/>
              <a:ext cx="6604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28575" y="214313"/>
            <a:ext cx="1793875" cy="1793875"/>
            <a:chOff x="0" y="0"/>
            <a:chExt cx="812800" cy="812800"/>
          </a:xfrm>
        </p:grpSpPr>
        <p:sp>
          <p:nvSpPr>
            <p:cNvPr id="68626" name="Freeform 28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8627" name="TextBox 29"/>
            <p:cNvSpPr txBox="1">
              <a:spLocks noChangeArrowheads="1"/>
            </p:cNvSpPr>
            <p:nvPr/>
          </p:nvSpPr>
          <p:spPr bwMode="auto">
            <a:xfrm>
              <a:off x="76200" y="19050"/>
              <a:ext cx="6604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800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sp>
        <p:nvSpPr>
          <p:cNvPr id="68622" name="Freeform 30"/>
          <p:cNvSpPr>
            <a:spLocks noChangeArrowheads="1"/>
          </p:cNvSpPr>
          <p:nvPr/>
        </p:nvSpPr>
        <p:spPr bwMode="auto">
          <a:xfrm>
            <a:off x="6651625" y="4800600"/>
            <a:ext cx="11034713" cy="1243013"/>
          </a:xfrm>
          <a:custGeom>
            <a:avLst/>
            <a:gdLst>
              <a:gd name="T0" fmla="*/ 0 w 11034740"/>
              <a:gd name="T1" fmla="*/ 0 h 1243916"/>
              <a:gd name="T2" fmla="*/ 11034740 w 11034740"/>
              <a:gd name="T3" fmla="*/ 1243916 h 1243916"/>
            </a:gdLst>
            <a:ahLst/>
            <a:cxnLst/>
            <a:rect l="T0" t="T1" r="T2" b="T3"/>
            <a:pathLst>
              <a:path w="11034740" h="1243916">
                <a:moveTo>
                  <a:pt x="0" y="0"/>
                </a:moveTo>
                <a:lnTo>
                  <a:pt x="11034740" y="0"/>
                </a:lnTo>
                <a:lnTo>
                  <a:pt x="11034740" y="1243916"/>
                </a:lnTo>
                <a:lnTo>
                  <a:pt x="0" y="124391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1" name="TextBox 31"/>
          <p:cNvSpPr txBox="1"/>
          <p:nvPr/>
        </p:nvSpPr>
        <p:spPr>
          <a:xfrm>
            <a:off x="7207250" y="2951163"/>
            <a:ext cx="17826038" cy="25892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just" fontAlgn="auto">
              <a:lnSpc>
                <a:spcPts val="50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199">
                <a:solidFill>
                  <a:srgbClr val="000000"/>
                </a:solidFill>
                <a:latin typeface="Poppins Bold"/>
                <a:cs typeface="+mn-cs"/>
              </a:rPr>
              <a:t>Link do strony:</a:t>
            </a:r>
          </a:p>
          <a:p>
            <a:pPr algn="just" fontAlgn="auto">
              <a:lnSpc>
                <a:spcPts val="50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199">
                <a:solidFill>
                  <a:srgbClr val="000000"/>
                </a:solidFill>
                <a:latin typeface="Poppins Bold"/>
                <a:cs typeface="+mn-cs"/>
              </a:rPr>
              <a:t>https://sprawozdaniaopp.niw.gov.pl</a:t>
            </a:r>
          </a:p>
          <a:p>
            <a:pPr algn="just" fontAlgn="auto">
              <a:lnSpc>
                <a:spcPts val="5039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algn="just" fontAlgn="auto">
              <a:lnSpc>
                <a:spcPts val="5039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7207250" y="5045075"/>
            <a:ext cx="9494838" cy="6381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r" fontAlgn="auto">
              <a:lnSpc>
                <a:spcPts val="478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990">
                <a:solidFill>
                  <a:srgbClr val="FFFFFF"/>
                </a:solidFill>
                <a:latin typeface="Poppins Semi-Bold"/>
                <a:cs typeface="+mn-cs"/>
              </a:rPr>
              <a:t>Wystarczy wpisać     KRS 0000013407</a:t>
            </a:r>
          </a:p>
        </p:txBody>
      </p:sp>
      <p:sp>
        <p:nvSpPr>
          <p:cNvPr id="68625" name="Freeform 33"/>
          <p:cNvSpPr>
            <a:spLocks noChangeArrowheads="1"/>
          </p:cNvSpPr>
          <p:nvPr/>
        </p:nvSpPr>
        <p:spPr bwMode="auto">
          <a:xfrm>
            <a:off x="5761038" y="2989263"/>
            <a:ext cx="1276350" cy="1274762"/>
          </a:xfrm>
          <a:custGeom>
            <a:avLst/>
            <a:gdLst>
              <a:gd name="T0" fmla="*/ 0 w 1276174"/>
              <a:gd name="T1" fmla="*/ 0 h 1276174"/>
              <a:gd name="T2" fmla="*/ 1276174 w 1276174"/>
              <a:gd name="T3" fmla="*/ 1276174 h 1276174"/>
            </a:gdLst>
            <a:ahLst/>
            <a:cxnLst/>
            <a:rect l="T0" t="T1" r="T2" b="T3"/>
            <a:pathLst>
              <a:path w="1276174" h="1276174">
                <a:moveTo>
                  <a:pt x="0" y="0"/>
                </a:moveTo>
                <a:lnTo>
                  <a:pt x="1276174" y="0"/>
                </a:lnTo>
                <a:lnTo>
                  <a:pt x="1276174" y="1276173"/>
                </a:lnTo>
                <a:lnTo>
                  <a:pt x="0" y="127617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89013" y="1757363"/>
            <a:ext cx="6816725" cy="6816725"/>
            <a:chOff x="0" y="0"/>
            <a:chExt cx="837653" cy="837653"/>
          </a:xfrm>
        </p:grpSpPr>
        <p:sp>
          <p:nvSpPr>
            <p:cNvPr id="69667" name="Freeform 3"/>
            <p:cNvSpPr>
              <a:spLocks noChangeArrowheads="1"/>
            </p:cNvSpPr>
            <p:nvPr/>
          </p:nvSpPr>
          <p:spPr bwMode="auto">
            <a:xfrm>
              <a:off x="0" y="0"/>
              <a:ext cx="837653" cy="837653"/>
            </a:xfrm>
            <a:custGeom>
              <a:avLst/>
              <a:gdLst>
                <a:gd name="T0" fmla="*/ 0 w 837653"/>
                <a:gd name="T1" fmla="*/ 0 h 837653"/>
                <a:gd name="T2" fmla="*/ 837653 w 837653"/>
                <a:gd name="T3" fmla="*/ 837653 h 837653"/>
              </a:gdLst>
              <a:ahLst/>
              <a:cxnLst/>
              <a:rect l="T0" t="T1" r="T2" b="T3"/>
              <a:pathLst>
                <a:path w="837653" h="837653">
                  <a:moveTo>
                    <a:pt x="418826" y="0"/>
                  </a:moveTo>
                  <a:cubicBezTo>
                    <a:pt x="187515" y="0"/>
                    <a:pt x="0" y="187515"/>
                    <a:pt x="0" y="418826"/>
                  </a:cubicBezTo>
                  <a:cubicBezTo>
                    <a:pt x="0" y="650138"/>
                    <a:pt x="187515" y="837653"/>
                    <a:pt x="418826" y="837653"/>
                  </a:cubicBezTo>
                  <a:cubicBezTo>
                    <a:pt x="650138" y="837653"/>
                    <a:pt x="837653" y="650138"/>
                    <a:pt x="837653" y="418826"/>
                  </a:cubicBezTo>
                  <a:cubicBezTo>
                    <a:pt x="837653" y="187515"/>
                    <a:pt x="650138" y="0"/>
                    <a:pt x="418826" y="0"/>
                  </a:cubicBezTo>
                  <a:close/>
                </a:path>
              </a:pathLst>
            </a:custGeom>
            <a:solidFill>
              <a:srgbClr val="F5AF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9668" name="TextBox 4"/>
            <p:cNvSpPr txBox="1">
              <a:spLocks noChangeArrowheads="1"/>
            </p:cNvSpPr>
            <p:nvPr/>
          </p:nvSpPr>
          <p:spPr bwMode="auto">
            <a:xfrm>
              <a:off x="78530" y="21380"/>
              <a:ext cx="680593" cy="737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sp>
        <p:nvSpPr>
          <p:cNvPr id="69635" name="Freeform 5"/>
          <p:cNvSpPr>
            <a:spLocks noChangeArrowheads="1"/>
          </p:cNvSpPr>
          <p:nvPr/>
        </p:nvSpPr>
        <p:spPr bwMode="auto">
          <a:xfrm>
            <a:off x="1287463" y="2055813"/>
            <a:ext cx="6219825" cy="6219825"/>
          </a:xfrm>
          <a:custGeom>
            <a:avLst/>
            <a:gdLst>
              <a:gd name="T0" fmla="*/ 0 w 6220398"/>
              <a:gd name="T1" fmla="*/ 0 h 6220398"/>
              <a:gd name="T2" fmla="*/ 6220398 w 6220398"/>
              <a:gd name="T3" fmla="*/ 6220398 h 6220398"/>
            </a:gdLst>
            <a:ahLst/>
            <a:cxnLst/>
            <a:rect l="T0" t="T1" r="T2" b="T3"/>
            <a:pathLst>
              <a:path w="6220398" h="6220398">
                <a:moveTo>
                  <a:pt x="0" y="0"/>
                </a:moveTo>
                <a:lnTo>
                  <a:pt x="6220398" y="0"/>
                </a:lnTo>
                <a:lnTo>
                  <a:pt x="6220398" y="6220397"/>
                </a:lnTo>
                <a:lnTo>
                  <a:pt x="0" y="622039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69636" name="Freeform 6"/>
          <p:cNvSpPr>
            <a:spLocks noChangeArrowheads="1"/>
          </p:cNvSpPr>
          <p:nvPr/>
        </p:nvSpPr>
        <p:spPr bwMode="auto">
          <a:xfrm>
            <a:off x="1462088" y="2138363"/>
            <a:ext cx="6054725" cy="6054725"/>
          </a:xfrm>
          <a:custGeom>
            <a:avLst/>
            <a:gdLst>
              <a:gd name="T0" fmla="*/ 0 w 6055396"/>
              <a:gd name="T1" fmla="*/ 0 h 6055396"/>
              <a:gd name="T2" fmla="*/ 6055396 w 6055396"/>
              <a:gd name="T3" fmla="*/ 6055396 h 6055396"/>
            </a:gdLst>
            <a:ahLst/>
            <a:cxnLst/>
            <a:rect l="T0" t="T1" r="T2" b="T3"/>
            <a:pathLst>
              <a:path w="6055396" h="6055396">
                <a:moveTo>
                  <a:pt x="0" y="0"/>
                </a:moveTo>
                <a:lnTo>
                  <a:pt x="6055397" y="0"/>
                </a:lnTo>
                <a:lnTo>
                  <a:pt x="6055397" y="6055397"/>
                </a:lnTo>
                <a:lnTo>
                  <a:pt x="0" y="605539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519238" y="2400300"/>
            <a:ext cx="5807075" cy="5532438"/>
            <a:chOff x="0" y="0"/>
            <a:chExt cx="852913" cy="812800"/>
          </a:xfrm>
        </p:grpSpPr>
        <p:sp>
          <p:nvSpPr>
            <p:cNvPr id="69665" name="Freeform 8"/>
            <p:cNvSpPr>
              <a:spLocks noChangeArrowheads="1"/>
            </p:cNvSpPr>
            <p:nvPr/>
          </p:nvSpPr>
          <p:spPr bwMode="auto">
            <a:xfrm>
              <a:off x="0" y="0"/>
              <a:ext cx="852913" cy="812800"/>
            </a:xfrm>
            <a:custGeom>
              <a:avLst/>
              <a:gdLst>
                <a:gd name="T0" fmla="*/ 0 w 852913"/>
                <a:gd name="T1" fmla="*/ 0 h 812800"/>
                <a:gd name="T2" fmla="*/ 852913 w 852913"/>
                <a:gd name="T3" fmla="*/ 812800 h 812800"/>
              </a:gdLst>
              <a:ahLst/>
              <a:cxnLst/>
              <a:rect l="T0" t="T1" r="T2" b="T3"/>
              <a:pathLst>
                <a:path w="852913" h="812800">
                  <a:moveTo>
                    <a:pt x="426456" y="0"/>
                  </a:moveTo>
                  <a:cubicBezTo>
                    <a:pt x="190931" y="0"/>
                    <a:pt x="0" y="181951"/>
                    <a:pt x="0" y="406400"/>
                  </a:cubicBezTo>
                  <a:cubicBezTo>
                    <a:pt x="0" y="630849"/>
                    <a:pt x="190931" y="812800"/>
                    <a:pt x="426456" y="812800"/>
                  </a:cubicBezTo>
                  <a:cubicBezTo>
                    <a:pt x="661982" y="812800"/>
                    <a:pt x="852913" y="630849"/>
                    <a:pt x="852913" y="406400"/>
                  </a:cubicBezTo>
                  <a:cubicBezTo>
                    <a:pt x="852913" y="181951"/>
                    <a:pt x="661982" y="0"/>
                    <a:pt x="426456" y="0"/>
                  </a:cubicBezTo>
                  <a:close/>
                </a:path>
              </a:pathLst>
            </a:custGeom>
            <a:solidFill>
              <a:srgbClr val="FFB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9666" name="TextBox 9"/>
            <p:cNvSpPr txBox="1">
              <a:spLocks noChangeArrowheads="1"/>
            </p:cNvSpPr>
            <p:nvPr/>
          </p:nvSpPr>
          <p:spPr bwMode="auto">
            <a:xfrm>
              <a:off x="79961" y="19050"/>
              <a:ext cx="692992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4" name="Group 10"/>
          <p:cNvGrpSpPr>
            <a:grpSpLocks noChangeAspect="1"/>
          </p:cNvGrpSpPr>
          <p:nvPr/>
        </p:nvGrpSpPr>
        <p:grpSpPr bwMode="auto">
          <a:xfrm>
            <a:off x="1822450" y="2592388"/>
            <a:ext cx="5149850" cy="5148262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t="-16625" b="-16625"/>
              </a:stretch>
            </a:blipFill>
          </p:spPr>
        </p:sp>
      </p:grpSp>
      <p:sp>
        <p:nvSpPr>
          <p:cNvPr id="69639" name="Freeform 12"/>
          <p:cNvSpPr>
            <a:spLocks noChangeArrowheads="1"/>
          </p:cNvSpPr>
          <p:nvPr/>
        </p:nvSpPr>
        <p:spPr bwMode="auto">
          <a:xfrm rot="10800000">
            <a:off x="4397375" y="750888"/>
            <a:ext cx="4392613" cy="8785225"/>
          </a:xfrm>
          <a:custGeom>
            <a:avLst/>
            <a:gdLst>
              <a:gd name="T0" fmla="*/ 0 w 4392637"/>
              <a:gd name="T1" fmla="*/ 0 h 8785274"/>
              <a:gd name="T2" fmla="*/ 4392637 w 4392637"/>
              <a:gd name="T3" fmla="*/ 8785274 h 8785274"/>
            </a:gdLst>
            <a:ahLst/>
            <a:cxnLst/>
            <a:rect l="T0" t="T1" r="T2" b="T3"/>
            <a:pathLst>
              <a:path w="4392637" h="8785274">
                <a:moveTo>
                  <a:pt x="0" y="0"/>
                </a:moveTo>
                <a:lnTo>
                  <a:pt x="4392637" y="0"/>
                </a:lnTo>
                <a:lnTo>
                  <a:pt x="4392637" y="8785274"/>
                </a:lnTo>
                <a:lnTo>
                  <a:pt x="0" y="878527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1303338" y="2352675"/>
            <a:ext cx="431800" cy="431800"/>
            <a:chOff x="0" y="0"/>
            <a:chExt cx="812800" cy="812800"/>
          </a:xfrm>
        </p:grpSpPr>
        <p:sp>
          <p:nvSpPr>
            <p:cNvPr id="69660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AF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9661" name="TextBox 16"/>
            <p:cNvSpPr txBox="1">
              <a:spLocks noChangeArrowheads="1"/>
            </p:cNvSpPr>
            <p:nvPr/>
          </p:nvSpPr>
          <p:spPr bwMode="auto">
            <a:xfrm>
              <a:off x="76200" y="19050"/>
              <a:ext cx="6604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1246188" y="7456488"/>
            <a:ext cx="431800" cy="431800"/>
            <a:chOff x="0" y="0"/>
            <a:chExt cx="812800" cy="812800"/>
          </a:xfrm>
        </p:grpSpPr>
        <p:sp>
          <p:nvSpPr>
            <p:cNvPr id="69658" name="Freeform 18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AF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9659" name="TextBox 19"/>
            <p:cNvSpPr txBox="1">
              <a:spLocks noChangeArrowheads="1"/>
            </p:cNvSpPr>
            <p:nvPr/>
          </p:nvSpPr>
          <p:spPr bwMode="auto">
            <a:xfrm>
              <a:off x="76200" y="19050"/>
              <a:ext cx="6604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103188" y="9090025"/>
            <a:ext cx="2832100" cy="2832100"/>
            <a:chOff x="0" y="0"/>
            <a:chExt cx="812800" cy="812800"/>
          </a:xfrm>
        </p:grpSpPr>
        <p:sp>
          <p:nvSpPr>
            <p:cNvPr id="69656" name="Freeform 21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733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9657" name="TextBox 22"/>
            <p:cNvSpPr txBox="1">
              <a:spLocks noChangeArrowheads="1"/>
            </p:cNvSpPr>
            <p:nvPr/>
          </p:nvSpPr>
          <p:spPr bwMode="auto">
            <a:xfrm>
              <a:off x="76200" y="19050"/>
              <a:ext cx="6604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1822450" y="434975"/>
            <a:ext cx="1187450" cy="1187450"/>
            <a:chOff x="0" y="0"/>
            <a:chExt cx="812800" cy="812800"/>
          </a:xfrm>
        </p:grpSpPr>
        <p:sp>
          <p:nvSpPr>
            <p:cNvPr id="69654" name="Freeform 24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733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9655" name="TextBox 25"/>
            <p:cNvSpPr txBox="1">
              <a:spLocks noChangeArrowheads="1"/>
            </p:cNvSpPr>
            <p:nvPr/>
          </p:nvSpPr>
          <p:spPr bwMode="auto">
            <a:xfrm>
              <a:off x="76200" y="19050"/>
              <a:ext cx="6604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7516813" y="8710613"/>
            <a:ext cx="1050925" cy="1050925"/>
            <a:chOff x="0" y="0"/>
            <a:chExt cx="812800" cy="812800"/>
          </a:xfrm>
        </p:grpSpPr>
        <p:sp>
          <p:nvSpPr>
            <p:cNvPr id="69652" name="Freeform 27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733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9653" name="TextBox 28"/>
            <p:cNvSpPr txBox="1">
              <a:spLocks noChangeArrowheads="1"/>
            </p:cNvSpPr>
            <p:nvPr/>
          </p:nvSpPr>
          <p:spPr bwMode="auto">
            <a:xfrm>
              <a:off x="76200" y="19050"/>
              <a:ext cx="6604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8042275" y="-896938"/>
            <a:ext cx="1795463" cy="1793876"/>
            <a:chOff x="0" y="0"/>
            <a:chExt cx="812800" cy="812800"/>
          </a:xfrm>
        </p:grpSpPr>
        <p:sp>
          <p:nvSpPr>
            <p:cNvPr id="69650" name="Freeform 30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9651" name="TextBox 31"/>
            <p:cNvSpPr txBox="1">
              <a:spLocks noChangeArrowheads="1"/>
            </p:cNvSpPr>
            <p:nvPr/>
          </p:nvSpPr>
          <p:spPr bwMode="auto">
            <a:xfrm>
              <a:off x="76200" y="19050"/>
              <a:ext cx="6604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800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9144000" y="2635250"/>
            <a:ext cx="8047038" cy="25511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r" fontAlgn="auto">
              <a:lnSpc>
                <a:spcPts val="98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199">
                <a:solidFill>
                  <a:srgbClr val="000000"/>
                </a:solidFill>
                <a:latin typeface="Poppins Bold"/>
                <a:cs typeface="+mn-cs"/>
              </a:rPr>
              <a:t>Komisja </a:t>
            </a:r>
          </a:p>
          <a:p>
            <a:pPr algn="r" fontAlgn="auto">
              <a:lnSpc>
                <a:spcPts val="98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199">
                <a:solidFill>
                  <a:srgbClr val="000000"/>
                </a:solidFill>
                <a:latin typeface="Poppins Bold"/>
                <a:cs typeface="+mn-cs"/>
              </a:rPr>
              <a:t>Rewizyjna </a:t>
            </a:r>
          </a:p>
        </p:txBody>
      </p:sp>
      <p:sp>
        <p:nvSpPr>
          <p:cNvPr id="69647" name="Freeform 33"/>
          <p:cNvSpPr>
            <a:spLocks noChangeArrowheads="1"/>
          </p:cNvSpPr>
          <p:nvPr/>
        </p:nvSpPr>
        <p:spPr bwMode="auto">
          <a:xfrm>
            <a:off x="8980488" y="7707313"/>
            <a:ext cx="10093325" cy="1138237"/>
          </a:xfrm>
          <a:custGeom>
            <a:avLst/>
            <a:gdLst>
              <a:gd name="T0" fmla="*/ 0 w 10093798"/>
              <a:gd name="T1" fmla="*/ 0 h 1137846"/>
              <a:gd name="T2" fmla="*/ 10093798 w 10093798"/>
              <a:gd name="T3" fmla="*/ 1137846 h 1137846"/>
            </a:gdLst>
            <a:ahLst/>
            <a:cxnLst/>
            <a:rect l="T0" t="T1" r="T2" b="T3"/>
            <a:pathLst>
              <a:path w="10093798" h="1137846">
                <a:moveTo>
                  <a:pt x="0" y="0"/>
                </a:moveTo>
                <a:lnTo>
                  <a:pt x="10093798" y="0"/>
                </a:lnTo>
                <a:lnTo>
                  <a:pt x="10093798" y="1137847"/>
                </a:lnTo>
                <a:lnTo>
                  <a:pt x="0" y="113784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69648" name="Freeform 34"/>
          <p:cNvSpPr>
            <a:spLocks noChangeArrowheads="1"/>
          </p:cNvSpPr>
          <p:nvPr/>
        </p:nvSpPr>
        <p:spPr bwMode="auto">
          <a:xfrm>
            <a:off x="8939213" y="6602413"/>
            <a:ext cx="10094912" cy="1138237"/>
          </a:xfrm>
          <a:custGeom>
            <a:avLst/>
            <a:gdLst>
              <a:gd name="T0" fmla="*/ 0 w 10093798"/>
              <a:gd name="T1" fmla="*/ 0 h 1137846"/>
              <a:gd name="T2" fmla="*/ 10093798 w 10093798"/>
              <a:gd name="T3" fmla="*/ 1137846 h 1137846"/>
            </a:gdLst>
            <a:ahLst/>
            <a:cxnLst/>
            <a:rect l="T0" t="T1" r="T2" b="T3"/>
            <a:pathLst>
              <a:path w="10093798" h="1137846">
                <a:moveTo>
                  <a:pt x="0" y="0"/>
                </a:moveTo>
                <a:lnTo>
                  <a:pt x="10093797" y="0"/>
                </a:lnTo>
                <a:lnTo>
                  <a:pt x="10093797" y="1137846"/>
                </a:lnTo>
                <a:lnTo>
                  <a:pt x="0" y="113784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5" name="TextBox 35"/>
          <p:cNvSpPr txBox="1"/>
          <p:nvPr/>
        </p:nvSpPr>
        <p:spPr>
          <a:xfrm>
            <a:off x="10601325" y="6881813"/>
            <a:ext cx="6589713" cy="169289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447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99" dirty="0" err="1">
                <a:solidFill>
                  <a:srgbClr val="FAFAF8"/>
                </a:solidFill>
                <a:latin typeface="Canva Sans 1 Bold"/>
                <a:cs typeface="+mn-cs"/>
              </a:rPr>
              <a:t>Protokół</a:t>
            </a:r>
            <a:r>
              <a:rPr lang="en-US" sz="3199" dirty="0">
                <a:solidFill>
                  <a:srgbClr val="FAFAF8"/>
                </a:solidFill>
                <a:latin typeface="Canva Sans 1 Bold"/>
                <a:cs typeface="+mn-cs"/>
              </a:rPr>
              <a:t> z </a:t>
            </a:r>
            <a:r>
              <a:rPr lang="en-US" sz="3199" dirty="0" err="1">
                <a:solidFill>
                  <a:srgbClr val="FAFAF8"/>
                </a:solidFill>
                <a:latin typeface="Canva Sans 1 Bold"/>
                <a:cs typeface="+mn-cs"/>
              </a:rPr>
              <a:t>posiedzenia</a:t>
            </a:r>
            <a:r>
              <a:rPr lang="en-US" sz="3199" dirty="0">
                <a:solidFill>
                  <a:srgbClr val="FAFAF8"/>
                </a:solidFill>
                <a:latin typeface="Canva Sans 1 Bold"/>
                <a:cs typeface="+mn-cs"/>
              </a:rPr>
              <a:t> </a:t>
            </a:r>
          </a:p>
          <a:p>
            <a:pPr algn="ctr" fontAlgn="auto">
              <a:lnSpc>
                <a:spcPts val="447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99" dirty="0" err="1">
                <a:solidFill>
                  <a:srgbClr val="FAFAF8"/>
                </a:solidFill>
                <a:latin typeface="Canva Sans 1 Bold"/>
                <a:cs typeface="+mn-cs"/>
              </a:rPr>
              <a:t>Komisji</a:t>
            </a:r>
            <a:r>
              <a:rPr lang="en-US" sz="3199" dirty="0">
                <a:solidFill>
                  <a:srgbClr val="FAFAF8"/>
                </a:solidFill>
                <a:latin typeface="Canva Sans 1 Bold"/>
                <a:cs typeface="+mn-cs"/>
              </a:rPr>
              <a:t> </a:t>
            </a:r>
            <a:r>
              <a:rPr lang="en-US" sz="3199" dirty="0" err="1">
                <a:solidFill>
                  <a:srgbClr val="FAFAF8"/>
                </a:solidFill>
                <a:latin typeface="Canva Sans 1 Bold"/>
                <a:cs typeface="+mn-cs"/>
              </a:rPr>
              <a:t>Rewizyjnej</a:t>
            </a:r>
            <a:endParaRPr lang="en-US" sz="3199" dirty="0">
              <a:solidFill>
                <a:srgbClr val="FAFAF8"/>
              </a:solidFill>
              <a:latin typeface="Canva Sans 1 Bold"/>
              <a:cs typeface="+mn-cs"/>
            </a:endParaRPr>
          </a:p>
          <a:p>
            <a:pPr algn="ctr" fontAlgn="auto">
              <a:lnSpc>
                <a:spcPts val="447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99" dirty="0">
                <a:solidFill>
                  <a:srgbClr val="FAFAF8"/>
                </a:solidFill>
                <a:latin typeface="Canva Sans 1 Bold"/>
                <a:cs typeface="+mn-cs"/>
              </a:rPr>
              <a:t>z </a:t>
            </a:r>
            <a:r>
              <a:rPr lang="en-US" sz="3199" dirty="0" err="1">
                <a:solidFill>
                  <a:srgbClr val="FAFAF8"/>
                </a:solidFill>
                <a:latin typeface="Canva Sans 1 Bold"/>
                <a:cs typeface="+mn-cs"/>
              </a:rPr>
              <a:t>dnia</a:t>
            </a:r>
            <a:r>
              <a:rPr lang="en-US" sz="3199" dirty="0">
                <a:solidFill>
                  <a:srgbClr val="FAFAF8"/>
                </a:solidFill>
                <a:latin typeface="Canva Sans 1 Bold"/>
                <a:cs typeface="+mn-cs"/>
              </a:rPr>
              <a:t> </a:t>
            </a:r>
            <a:r>
              <a:rPr lang="en-US" sz="3199" dirty="0" smtClean="0">
                <a:solidFill>
                  <a:srgbClr val="FAFAF8"/>
                </a:solidFill>
                <a:latin typeface="Canva Sans 1 Bold"/>
                <a:cs typeface="+mn-cs"/>
              </a:rPr>
              <a:t>27.03.2023r</a:t>
            </a:r>
            <a:r>
              <a:rPr lang="en-US" sz="3199" dirty="0">
                <a:solidFill>
                  <a:srgbClr val="FAFAF8"/>
                </a:solidFill>
                <a:latin typeface="Canva Sans 1 Bold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reeform 2"/>
          <p:cNvSpPr>
            <a:spLocks noChangeArrowheads="1"/>
          </p:cNvSpPr>
          <p:nvPr/>
        </p:nvSpPr>
        <p:spPr bwMode="auto">
          <a:xfrm>
            <a:off x="13277850" y="-630238"/>
            <a:ext cx="11718925" cy="11718926"/>
          </a:xfrm>
          <a:custGeom>
            <a:avLst/>
            <a:gdLst>
              <a:gd name="T0" fmla="*/ 0 w 11718284"/>
              <a:gd name="T1" fmla="*/ 0 h 11718284"/>
              <a:gd name="T2" fmla="*/ 11718284 w 11718284"/>
              <a:gd name="T3" fmla="*/ 11718284 h 11718284"/>
            </a:gdLst>
            <a:ahLst/>
            <a:cxnLst/>
            <a:rect l="T0" t="T1" r="T2" b="T3"/>
            <a:pathLst>
              <a:path w="11718284" h="11718284">
                <a:moveTo>
                  <a:pt x="0" y="0"/>
                </a:moveTo>
                <a:lnTo>
                  <a:pt x="11718284" y="0"/>
                </a:lnTo>
                <a:lnTo>
                  <a:pt x="11718284" y="11718283"/>
                </a:lnTo>
                <a:lnTo>
                  <a:pt x="0" y="1171828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28700" y="2406650"/>
            <a:ext cx="6808788" cy="600075"/>
            <a:chOff x="0" y="0"/>
            <a:chExt cx="7927090" cy="698500"/>
          </a:xfrm>
        </p:grpSpPr>
        <p:sp>
          <p:nvSpPr>
            <p:cNvPr id="70680" name="Freeform 4"/>
            <p:cNvSpPr>
              <a:spLocks noChangeArrowheads="1"/>
            </p:cNvSpPr>
            <p:nvPr/>
          </p:nvSpPr>
          <p:spPr bwMode="auto">
            <a:xfrm>
              <a:off x="21833" y="0"/>
              <a:ext cx="7883425" cy="698500"/>
            </a:xfrm>
            <a:custGeom>
              <a:avLst/>
              <a:gdLst>
                <a:gd name="T0" fmla="*/ 0 w 7883425"/>
                <a:gd name="T1" fmla="*/ 0 h 698500"/>
                <a:gd name="T2" fmla="*/ 7883425 w 7883425"/>
                <a:gd name="T3" fmla="*/ 698500 h 698500"/>
              </a:gdLst>
              <a:ahLst/>
              <a:cxnLst/>
              <a:rect l="T0" t="T1" r="T2" b="T3"/>
              <a:pathLst>
                <a:path w="7883425" h="698500">
                  <a:moveTo>
                    <a:pt x="7848080" y="447525"/>
                  </a:moveTo>
                  <a:lnTo>
                    <a:pt x="7759235" y="600225"/>
                  </a:lnTo>
                  <a:cubicBezTo>
                    <a:pt x="7723835" y="661069"/>
                    <a:pt x="7658752" y="698500"/>
                    <a:pt x="7588360" y="698500"/>
                  </a:cubicBezTo>
                  <a:lnTo>
                    <a:pt x="295065" y="698500"/>
                  </a:lnTo>
                  <a:cubicBezTo>
                    <a:pt x="224672" y="698500"/>
                    <a:pt x="159589" y="661069"/>
                    <a:pt x="124189" y="600225"/>
                  </a:cubicBezTo>
                  <a:lnTo>
                    <a:pt x="35345" y="447525"/>
                  </a:lnTo>
                  <a:cubicBezTo>
                    <a:pt x="0" y="386775"/>
                    <a:pt x="0" y="311725"/>
                    <a:pt x="35345" y="250975"/>
                  </a:cubicBezTo>
                  <a:lnTo>
                    <a:pt x="124189" y="98275"/>
                  </a:lnTo>
                  <a:cubicBezTo>
                    <a:pt x="159589" y="37431"/>
                    <a:pt x="224672" y="0"/>
                    <a:pt x="295065" y="0"/>
                  </a:cubicBezTo>
                  <a:lnTo>
                    <a:pt x="7588360" y="0"/>
                  </a:lnTo>
                  <a:cubicBezTo>
                    <a:pt x="7658752" y="0"/>
                    <a:pt x="7723835" y="37431"/>
                    <a:pt x="7759235" y="98275"/>
                  </a:cubicBezTo>
                  <a:lnTo>
                    <a:pt x="7848080" y="250975"/>
                  </a:lnTo>
                  <a:cubicBezTo>
                    <a:pt x="7883425" y="311725"/>
                    <a:pt x="7883425" y="386775"/>
                    <a:pt x="7848080" y="447525"/>
                  </a:cubicBezTo>
                  <a:close/>
                </a:path>
              </a:pathLst>
            </a:custGeom>
            <a:solidFill>
              <a:srgbClr val="EDA71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0681" name="TextBox 5"/>
            <p:cNvSpPr txBox="1">
              <a:spLocks noChangeArrowheads="1"/>
            </p:cNvSpPr>
            <p:nvPr/>
          </p:nvSpPr>
          <p:spPr bwMode="auto">
            <a:xfrm>
              <a:off x="114300" y="-38100"/>
              <a:ext cx="7698490" cy="73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33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sp>
        <p:nvSpPr>
          <p:cNvPr id="70660" name="Freeform 6"/>
          <p:cNvSpPr>
            <a:spLocks noChangeArrowheads="1"/>
          </p:cNvSpPr>
          <p:nvPr/>
        </p:nvSpPr>
        <p:spPr bwMode="auto">
          <a:xfrm>
            <a:off x="541338" y="2219325"/>
            <a:ext cx="974725" cy="974725"/>
          </a:xfrm>
          <a:custGeom>
            <a:avLst/>
            <a:gdLst>
              <a:gd name="T0" fmla="*/ 0 w 974550"/>
              <a:gd name="T1" fmla="*/ 0 h 974550"/>
              <a:gd name="T2" fmla="*/ 974550 w 974550"/>
              <a:gd name="T3" fmla="*/ 974550 h 974550"/>
            </a:gdLst>
            <a:ahLst/>
            <a:cxnLst/>
            <a:rect l="T0" t="T1" r="T2" b="T3"/>
            <a:pathLst>
              <a:path w="974550" h="974550">
                <a:moveTo>
                  <a:pt x="0" y="0"/>
                </a:moveTo>
                <a:lnTo>
                  <a:pt x="974550" y="0"/>
                </a:lnTo>
                <a:lnTo>
                  <a:pt x="974550" y="974550"/>
                </a:lnTo>
                <a:lnTo>
                  <a:pt x="0" y="97455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104900" y="3783013"/>
            <a:ext cx="6732588" cy="600075"/>
            <a:chOff x="0" y="0"/>
            <a:chExt cx="7837681" cy="698500"/>
          </a:xfrm>
        </p:grpSpPr>
        <p:sp>
          <p:nvSpPr>
            <p:cNvPr id="70678" name="Freeform 8"/>
            <p:cNvSpPr>
              <a:spLocks noChangeArrowheads="1"/>
            </p:cNvSpPr>
            <p:nvPr/>
          </p:nvSpPr>
          <p:spPr bwMode="auto">
            <a:xfrm>
              <a:off x="22082" y="0"/>
              <a:ext cx="7793518" cy="698500"/>
            </a:xfrm>
            <a:custGeom>
              <a:avLst/>
              <a:gdLst>
                <a:gd name="T0" fmla="*/ 0 w 7793518"/>
                <a:gd name="T1" fmla="*/ 0 h 698500"/>
                <a:gd name="T2" fmla="*/ 7793518 w 7793518"/>
                <a:gd name="T3" fmla="*/ 698500 h 698500"/>
              </a:gdLst>
              <a:ahLst/>
              <a:cxnLst/>
              <a:rect l="T0" t="T1" r="T2" b="T3"/>
              <a:pathLst>
                <a:path w="7793518" h="698500">
                  <a:moveTo>
                    <a:pt x="7757769" y="448646"/>
                  </a:moveTo>
                  <a:lnTo>
                    <a:pt x="7670230" y="599104"/>
                  </a:lnTo>
                  <a:cubicBezTo>
                    <a:pt x="7634426" y="660642"/>
                    <a:pt x="7568600" y="698500"/>
                    <a:pt x="7497404" y="698500"/>
                  </a:cubicBezTo>
                  <a:lnTo>
                    <a:pt x="296113" y="698500"/>
                  </a:lnTo>
                  <a:cubicBezTo>
                    <a:pt x="224917" y="698500"/>
                    <a:pt x="159092" y="660642"/>
                    <a:pt x="123288" y="599104"/>
                  </a:cubicBezTo>
                  <a:lnTo>
                    <a:pt x="35748" y="448646"/>
                  </a:lnTo>
                  <a:cubicBezTo>
                    <a:pt x="0" y="387203"/>
                    <a:pt x="0" y="311297"/>
                    <a:pt x="35748" y="249854"/>
                  </a:cubicBezTo>
                  <a:lnTo>
                    <a:pt x="123288" y="99396"/>
                  </a:lnTo>
                  <a:cubicBezTo>
                    <a:pt x="159092" y="37858"/>
                    <a:pt x="224917" y="0"/>
                    <a:pt x="296113" y="0"/>
                  </a:cubicBezTo>
                  <a:lnTo>
                    <a:pt x="7497404" y="0"/>
                  </a:lnTo>
                  <a:cubicBezTo>
                    <a:pt x="7568600" y="0"/>
                    <a:pt x="7634426" y="37858"/>
                    <a:pt x="7670230" y="99396"/>
                  </a:cubicBezTo>
                  <a:lnTo>
                    <a:pt x="7757769" y="249854"/>
                  </a:lnTo>
                  <a:cubicBezTo>
                    <a:pt x="7793518" y="311297"/>
                    <a:pt x="7793518" y="387203"/>
                    <a:pt x="7757769" y="448646"/>
                  </a:cubicBezTo>
                  <a:close/>
                </a:path>
              </a:pathLst>
            </a:custGeom>
            <a:solidFill>
              <a:srgbClr val="EDA71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0679" name="TextBox 9"/>
            <p:cNvSpPr txBox="1">
              <a:spLocks noChangeArrowheads="1"/>
            </p:cNvSpPr>
            <p:nvPr/>
          </p:nvSpPr>
          <p:spPr bwMode="auto">
            <a:xfrm>
              <a:off x="114300" y="-38100"/>
              <a:ext cx="7609081" cy="73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33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sp>
        <p:nvSpPr>
          <p:cNvPr id="70662" name="Freeform 10"/>
          <p:cNvSpPr>
            <a:spLocks noChangeArrowheads="1"/>
          </p:cNvSpPr>
          <p:nvPr/>
        </p:nvSpPr>
        <p:spPr bwMode="auto">
          <a:xfrm>
            <a:off x="541338" y="3559175"/>
            <a:ext cx="974725" cy="974725"/>
          </a:xfrm>
          <a:custGeom>
            <a:avLst/>
            <a:gdLst>
              <a:gd name="T0" fmla="*/ 0 w 974550"/>
              <a:gd name="T1" fmla="*/ 0 h 974550"/>
              <a:gd name="T2" fmla="*/ 974550 w 974550"/>
              <a:gd name="T3" fmla="*/ 974550 h 974550"/>
            </a:gdLst>
            <a:ahLst/>
            <a:cxnLst/>
            <a:rect l="T0" t="T1" r="T2" b="T3"/>
            <a:pathLst>
              <a:path w="974550" h="974550">
                <a:moveTo>
                  <a:pt x="0" y="0"/>
                </a:moveTo>
                <a:lnTo>
                  <a:pt x="974550" y="0"/>
                </a:lnTo>
                <a:lnTo>
                  <a:pt x="974550" y="974549"/>
                </a:lnTo>
                <a:lnTo>
                  <a:pt x="0" y="974549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182688" y="6518275"/>
            <a:ext cx="6732587" cy="682625"/>
            <a:chOff x="0" y="0"/>
            <a:chExt cx="7837681" cy="794546"/>
          </a:xfrm>
        </p:grpSpPr>
        <p:sp>
          <p:nvSpPr>
            <p:cNvPr id="70676" name="Freeform 12"/>
            <p:cNvSpPr>
              <a:spLocks noChangeArrowheads="1"/>
            </p:cNvSpPr>
            <p:nvPr/>
          </p:nvSpPr>
          <p:spPr bwMode="auto">
            <a:xfrm>
              <a:off x="19481" y="0"/>
              <a:ext cx="7798719" cy="794546"/>
            </a:xfrm>
            <a:custGeom>
              <a:avLst/>
              <a:gdLst>
                <a:gd name="T0" fmla="*/ 0 w 7798719"/>
                <a:gd name="T1" fmla="*/ 0 h 794546"/>
                <a:gd name="T2" fmla="*/ 7798719 w 7798719"/>
                <a:gd name="T3" fmla="*/ 794546 h 794546"/>
              </a:gdLst>
              <a:ahLst/>
              <a:cxnLst/>
              <a:rect l="T0" t="T1" r="T2" b="T3"/>
              <a:pathLst>
                <a:path w="7798719" h="794546">
                  <a:moveTo>
                    <a:pt x="7765834" y="499653"/>
                  </a:moveTo>
                  <a:lnTo>
                    <a:pt x="7667366" y="692166"/>
                  </a:lnTo>
                  <a:cubicBezTo>
                    <a:pt x="7635224" y="755007"/>
                    <a:pt x="7570589" y="794546"/>
                    <a:pt x="7500005" y="794546"/>
                  </a:cubicBezTo>
                  <a:lnTo>
                    <a:pt x="298714" y="794546"/>
                  </a:lnTo>
                  <a:cubicBezTo>
                    <a:pt x="228130" y="794546"/>
                    <a:pt x="163495" y="755007"/>
                    <a:pt x="131353" y="692166"/>
                  </a:cubicBezTo>
                  <a:lnTo>
                    <a:pt x="32885" y="499653"/>
                  </a:lnTo>
                  <a:cubicBezTo>
                    <a:pt x="0" y="435361"/>
                    <a:pt x="0" y="359185"/>
                    <a:pt x="32885" y="294893"/>
                  </a:cubicBezTo>
                  <a:lnTo>
                    <a:pt x="131353" y="102380"/>
                  </a:lnTo>
                  <a:cubicBezTo>
                    <a:pt x="163495" y="39539"/>
                    <a:pt x="228130" y="0"/>
                    <a:pt x="298714" y="0"/>
                  </a:cubicBezTo>
                  <a:lnTo>
                    <a:pt x="7500005" y="0"/>
                  </a:lnTo>
                  <a:cubicBezTo>
                    <a:pt x="7570589" y="0"/>
                    <a:pt x="7635224" y="39539"/>
                    <a:pt x="7667366" y="102380"/>
                  </a:cubicBezTo>
                  <a:lnTo>
                    <a:pt x="7765834" y="294893"/>
                  </a:lnTo>
                  <a:cubicBezTo>
                    <a:pt x="7798719" y="359185"/>
                    <a:pt x="7798719" y="435361"/>
                    <a:pt x="7765834" y="499653"/>
                  </a:cubicBezTo>
                  <a:close/>
                </a:path>
              </a:pathLst>
            </a:custGeom>
            <a:solidFill>
              <a:srgbClr val="EDA71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0677" name="TextBox 13"/>
            <p:cNvSpPr txBox="1">
              <a:spLocks noChangeArrowheads="1"/>
            </p:cNvSpPr>
            <p:nvPr/>
          </p:nvSpPr>
          <p:spPr bwMode="auto">
            <a:xfrm>
              <a:off x="114300" y="-38100"/>
              <a:ext cx="7609081" cy="832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33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sp>
        <p:nvSpPr>
          <p:cNvPr id="70664" name="Freeform 14"/>
          <p:cNvSpPr>
            <a:spLocks noChangeArrowheads="1"/>
          </p:cNvSpPr>
          <p:nvPr/>
        </p:nvSpPr>
        <p:spPr bwMode="auto">
          <a:xfrm>
            <a:off x="695325" y="6442075"/>
            <a:ext cx="974725" cy="974725"/>
          </a:xfrm>
          <a:custGeom>
            <a:avLst/>
            <a:gdLst>
              <a:gd name="T0" fmla="*/ 0 w 974550"/>
              <a:gd name="T1" fmla="*/ 0 h 974550"/>
              <a:gd name="T2" fmla="*/ 974550 w 974550"/>
              <a:gd name="T3" fmla="*/ 974550 h 974550"/>
            </a:gdLst>
            <a:ahLst/>
            <a:cxnLst/>
            <a:rect l="T0" t="T1" r="T2" b="T3"/>
            <a:pathLst>
              <a:path w="974550" h="974550">
                <a:moveTo>
                  <a:pt x="0" y="0"/>
                </a:moveTo>
                <a:lnTo>
                  <a:pt x="974550" y="0"/>
                </a:lnTo>
                <a:lnTo>
                  <a:pt x="974550" y="974549"/>
                </a:lnTo>
                <a:lnTo>
                  <a:pt x="0" y="974549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104900" y="5229225"/>
            <a:ext cx="6810375" cy="600075"/>
            <a:chOff x="0" y="0"/>
            <a:chExt cx="7927090" cy="698500"/>
          </a:xfrm>
        </p:grpSpPr>
        <p:sp>
          <p:nvSpPr>
            <p:cNvPr id="70674" name="Freeform 16"/>
            <p:cNvSpPr>
              <a:spLocks noChangeArrowheads="1"/>
            </p:cNvSpPr>
            <p:nvPr/>
          </p:nvSpPr>
          <p:spPr bwMode="auto">
            <a:xfrm>
              <a:off x="21833" y="0"/>
              <a:ext cx="7883425" cy="698500"/>
            </a:xfrm>
            <a:custGeom>
              <a:avLst/>
              <a:gdLst>
                <a:gd name="T0" fmla="*/ 0 w 7883425"/>
                <a:gd name="T1" fmla="*/ 0 h 698500"/>
                <a:gd name="T2" fmla="*/ 7883425 w 7883425"/>
                <a:gd name="T3" fmla="*/ 698500 h 698500"/>
              </a:gdLst>
              <a:ahLst/>
              <a:cxnLst/>
              <a:rect l="T0" t="T1" r="T2" b="T3"/>
              <a:pathLst>
                <a:path w="7883425" h="698500">
                  <a:moveTo>
                    <a:pt x="7848080" y="447525"/>
                  </a:moveTo>
                  <a:lnTo>
                    <a:pt x="7759235" y="600225"/>
                  </a:lnTo>
                  <a:cubicBezTo>
                    <a:pt x="7723835" y="661069"/>
                    <a:pt x="7658752" y="698500"/>
                    <a:pt x="7588360" y="698500"/>
                  </a:cubicBezTo>
                  <a:lnTo>
                    <a:pt x="295065" y="698500"/>
                  </a:lnTo>
                  <a:cubicBezTo>
                    <a:pt x="224672" y="698500"/>
                    <a:pt x="159589" y="661069"/>
                    <a:pt x="124189" y="600225"/>
                  </a:cubicBezTo>
                  <a:lnTo>
                    <a:pt x="35345" y="447525"/>
                  </a:lnTo>
                  <a:cubicBezTo>
                    <a:pt x="0" y="386775"/>
                    <a:pt x="0" y="311725"/>
                    <a:pt x="35345" y="250975"/>
                  </a:cubicBezTo>
                  <a:lnTo>
                    <a:pt x="124189" y="98275"/>
                  </a:lnTo>
                  <a:cubicBezTo>
                    <a:pt x="159589" y="37431"/>
                    <a:pt x="224672" y="0"/>
                    <a:pt x="295065" y="0"/>
                  </a:cubicBezTo>
                  <a:lnTo>
                    <a:pt x="7588360" y="0"/>
                  </a:lnTo>
                  <a:cubicBezTo>
                    <a:pt x="7658752" y="0"/>
                    <a:pt x="7723835" y="37431"/>
                    <a:pt x="7759235" y="98275"/>
                  </a:cubicBezTo>
                  <a:lnTo>
                    <a:pt x="7848080" y="250975"/>
                  </a:lnTo>
                  <a:cubicBezTo>
                    <a:pt x="7883425" y="311725"/>
                    <a:pt x="7883425" y="386775"/>
                    <a:pt x="7848080" y="447525"/>
                  </a:cubicBezTo>
                  <a:close/>
                </a:path>
              </a:pathLst>
            </a:custGeom>
            <a:solidFill>
              <a:srgbClr val="EDA71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0675" name="TextBox 17"/>
            <p:cNvSpPr txBox="1">
              <a:spLocks noChangeArrowheads="1"/>
            </p:cNvSpPr>
            <p:nvPr/>
          </p:nvSpPr>
          <p:spPr bwMode="auto">
            <a:xfrm>
              <a:off x="114300" y="-38100"/>
              <a:ext cx="7698490" cy="73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33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sp>
        <p:nvSpPr>
          <p:cNvPr id="70666" name="Freeform 18"/>
          <p:cNvSpPr>
            <a:spLocks noChangeArrowheads="1"/>
          </p:cNvSpPr>
          <p:nvPr/>
        </p:nvSpPr>
        <p:spPr bwMode="auto">
          <a:xfrm>
            <a:off x="541338" y="5038725"/>
            <a:ext cx="974725" cy="974725"/>
          </a:xfrm>
          <a:custGeom>
            <a:avLst/>
            <a:gdLst>
              <a:gd name="T0" fmla="*/ 0 w 974550"/>
              <a:gd name="T1" fmla="*/ 0 h 974550"/>
              <a:gd name="T2" fmla="*/ 974550 w 974550"/>
              <a:gd name="T3" fmla="*/ 974550 h 974550"/>
            </a:gdLst>
            <a:ahLst/>
            <a:cxnLst/>
            <a:rect l="T0" t="T1" r="T2" b="T3"/>
            <a:pathLst>
              <a:path w="974550" h="974550">
                <a:moveTo>
                  <a:pt x="0" y="0"/>
                </a:moveTo>
                <a:lnTo>
                  <a:pt x="974550" y="0"/>
                </a:lnTo>
                <a:lnTo>
                  <a:pt x="974550" y="974550"/>
                </a:lnTo>
                <a:lnTo>
                  <a:pt x="0" y="97455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70667" name="Freeform 19"/>
          <p:cNvSpPr>
            <a:spLocks noChangeArrowheads="1"/>
          </p:cNvSpPr>
          <p:nvPr/>
        </p:nvSpPr>
        <p:spPr bwMode="auto">
          <a:xfrm>
            <a:off x="11214100" y="366713"/>
            <a:ext cx="1004888" cy="1004887"/>
          </a:xfrm>
          <a:custGeom>
            <a:avLst/>
            <a:gdLst>
              <a:gd name="T0" fmla="*/ 0 w 1004905"/>
              <a:gd name="T1" fmla="*/ 0 h 1004905"/>
              <a:gd name="T2" fmla="*/ 1004905 w 1004905"/>
              <a:gd name="T3" fmla="*/ 1004905 h 1004905"/>
            </a:gdLst>
            <a:ahLst/>
            <a:cxnLst/>
            <a:rect l="T0" t="T1" r="T2" b="T3"/>
            <a:pathLst>
              <a:path w="1004905" h="1004905">
                <a:moveTo>
                  <a:pt x="0" y="0"/>
                </a:moveTo>
                <a:lnTo>
                  <a:pt x="1004906" y="0"/>
                </a:lnTo>
                <a:lnTo>
                  <a:pt x="1004906" y="1004905"/>
                </a:lnTo>
                <a:lnTo>
                  <a:pt x="0" y="100490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" name="TextBox 20"/>
          <p:cNvSpPr txBox="1"/>
          <p:nvPr/>
        </p:nvSpPr>
        <p:spPr>
          <a:xfrm>
            <a:off x="903288" y="7502525"/>
            <a:ext cx="13869987" cy="1905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3719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fontAlgn="auto">
              <a:lnSpc>
                <a:spcPts val="371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99">
                <a:solidFill>
                  <a:srgbClr val="000000"/>
                </a:solidFill>
                <a:latin typeface="Poppins Bold"/>
                <a:cs typeface="+mn-cs"/>
              </a:rPr>
              <a:t>Po zapoznaniu się z dokumentacją księgową Stowarzyszenia ,,Inicjatywy Samorządowej Razem” za rok 2022 w w/w składzie komisja stwierdza, co następuje:</a:t>
            </a:r>
          </a:p>
        </p:txBody>
      </p:sp>
      <p:sp>
        <p:nvSpPr>
          <p:cNvPr id="70669" name="TextBox 21"/>
          <p:cNvSpPr txBox="1">
            <a:spLocks noChangeArrowheads="1"/>
          </p:cNvSpPr>
          <p:nvPr/>
        </p:nvSpPr>
        <p:spPr bwMode="auto">
          <a:xfrm>
            <a:off x="1028700" y="904875"/>
            <a:ext cx="109505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6300"/>
              </a:lnSpc>
            </a:pPr>
            <a:r>
              <a:rPr lang="en-US" sz="4500">
                <a:solidFill>
                  <a:srgbClr val="D6801C"/>
                </a:solidFill>
                <a:latin typeface="Poppins Heavy" charset="-18"/>
              </a:rPr>
              <a:t>Komisja Rewizyjna w składzie: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873250" y="5230813"/>
            <a:ext cx="5273675" cy="5095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3927"/>
              </a:lnSpc>
              <a:spcAft>
                <a:spcPts val="0"/>
              </a:spcAft>
              <a:defRPr/>
            </a:pPr>
            <a:r>
              <a:rPr lang="en-US" sz="2805">
                <a:solidFill>
                  <a:srgbClr val="000000"/>
                </a:solidFill>
                <a:latin typeface="Poppins Medium"/>
                <a:cs typeface="+mn-cs"/>
              </a:rPr>
              <a:t>Katarzyna Staroń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901825" y="6591300"/>
            <a:ext cx="5138738" cy="5095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3919"/>
              </a:lnSpc>
              <a:spcAft>
                <a:spcPts val="0"/>
              </a:spcAft>
              <a:defRPr/>
            </a:pPr>
            <a:r>
              <a:rPr lang="en-US" sz="2799">
                <a:solidFill>
                  <a:srgbClr val="000000"/>
                </a:solidFill>
                <a:latin typeface="Poppins Medium"/>
                <a:cs typeface="+mn-cs"/>
              </a:rPr>
              <a:t>Anna Pałys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951038" y="2408238"/>
            <a:ext cx="5780087" cy="5095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3927"/>
              </a:lnSpc>
              <a:spcAft>
                <a:spcPts val="0"/>
              </a:spcAft>
              <a:defRPr/>
            </a:pPr>
            <a:r>
              <a:rPr lang="en-US" sz="2805">
                <a:solidFill>
                  <a:srgbClr val="000000"/>
                </a:solidFill>
                <a:latin typeface="Poppins Medium"/>
                <a:cs typeface="+mn-cs"/>
              </a:rPr>
              <a:t>Bogusław Porożko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951038" y="3748088"/>
            <a:ext cx="4991100" cy="5111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3919"/>
              </a:lnSpc>
              <a:spcAft>
                <a:spcPts val="0"/>
              </a:spcAft>
              <a:defRPr/>
            </a:pPr>
            <a:r>
              <a:rPr lang="en-US" sz="2799">
                <a:solidFill>
                  <a:srgbClr val="000000"/>
                </a:solidFill>
                <a:latin typeface="Poppins Medium"/>
                <a:cs typeface="+mn-cs"/>
              </a:rPr>
              <a:t>Anna Wróbel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1320800" y="3055938"/>
            <a:ext cx="20929600" cy="8661400"/>
            <a:chOff x="0" y="0"/>
            <a:chExt cx="5512611" cy="2281491"/>
          </a:xfrm>
        </p:grpSpPr>
        <p:sp>
          <p:nvSpPr>
            <p:cNvPr id="71698" name="Freeform 3"/>
            <p:cNvSpPr>
              <a:spLocks noChangeArrowheads="1"/>
            </p:cNvSpPr>
            <p:nvPr/>
          </p:nvSpPr>
          <p:spPr bwMode="auto">
            <a:xfrm>
              <a:off x="0" y="0"/>
              <a:ext cx="5512611" cy="2281491"/>
            </a:xfrm>
            <a:custGeom>
              <a:avLst/>
              <a:gdLst>
                <a:gd name="T0" fmla="*/ 0 w 5512611"/>
                <a:gd name="T1" fmla="*/ 0 h 2281491"/>
                <a:gd name="T2" fmla="*/ 5512611 w 5512611"/>
                <a:gd name="T3" fmla="*/ 2281491 h 2281491"/>
              </a:gdLst>
              <a:ahLst/>
              <a:cxnLst/>
              <a:rect l="T0" t="T1" r="T2" b="T3"/>
              <a:pathLst>
                <a:path w="5512611" h="2281491">
                  <a:moveTo>
                    <a:pt x="0" y="0"/>
                  </a:moveTo>
                  <a:lnTo>
                    <a:pt x="5512611" y="0"/>
                  </a:lnTo>
                  <a:lnTo>
                    <a:pt x="5512611" y="2281491"/>
                  </a:lnTo>
                  <a:lnTo>
                    <a:pt x="0" y="2281491"/>
                  </a:lnTo>
                  <a:close/>
                </a:path>
              </a:pathLst>
            </a:custGeom>
            <a:solidFill>
              <a:srgbClr val="D6801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1699" name="TextBox 4"/>
            <p:cNvSpPr txBox="1">
              <a:spLocks noChangeArrowheads="1"/>
            </p:cNvSpPr>
            <p:nvPr/>
          </p:nvSpPr>
          <p:spPr bwMode="auto">
            <a:xfrm>
              <a:off x="0" y="-38100"/>
              <a:ext cx="5512611" cy="2319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028700" y="2613025"/>
            <a:ext cx="16230600" cy="6827838"/>
            <a:chOff x="0" y="0"/>
            <a:chExt cx="4274726" cy="1798455"/>
          </a:xfrm>
        </p:grpSpPr>
        <p:sp>
          <p:nvSpPr>
            <p:cNvPr id="71696" name="Freeform 6"/>
            <p:cNvSpPr>
              <a:spLocks noChangeArrowheads="1"/>
            </p:cNvSpPr>
            <p:nvPr/>
          </p:nvSpPr>
          <p:spPr bwMode="auto">
            <a:xfrm>
              <a:off x="0" y="0"/>
              <a:ext cx="4274726" cy="1798455"/>
            </a:xfrm>
            <a:custGeom>
              <a:avLst/>
              <a:gdLst>
                <a:gd name="T0" fmla="*/ 0 w 4274726"/>
                <a:gd name="T1" fmla="*/ 0 h 1798455"/>
                <a:gd name="T2" fmla="*/ 4274726 w 4274726"/>
                <a:gd name="T3" fmla="*/ 1798455 h 1798455"/>
              </a:gdLst>
              <a:ahLst/>
              <a:cxnLst/>
              <a:rect l="T0" t="T1" r="T2" b="T3"/>
              <a:pathLst>
                <a:path w="4274726" h="1798455">
                  <a:moveTo>
                    <a:pt x="35298" y="0"/>
                  </a:moveTo>
                  <a:lnTo>
                    <a:pt x="4239428" y="0"/>
                  </a:lnTo>
                  <a:cubicBezTo>
                    <a:pt x="4248790" y="0"/>
                    <a:pt x="4257768" y="3719"/>
                    <a:pt x="4264387" y="10338"/>
                  </a:cubicBezTo>
                  <a:cubicBezTo>
                    <a:pt x="4271007" y="16958"/>
                    <a:pt x="4274726" y="25936"/>
                    <a:pt x="4274726" y="35298"/>
                  </a:cubicBezTo>
                  <a:lnTo>
                    <a:pt x="4274726" y="1763157"/>
                  </a:lnTo>
                  <a:cubicBezTo>
                    <a:pt x="4274726" y="1772519"/>
                    <a:pt x="4271007" y="1781497"/>
                    <a:pt x="4264387" y="1788116"/>
                  </a:cubicBezTo>
                  <a:cubicBezTo>
                    <a:pt x="4257768" y="1794736"/>
                    <a:pt x="4248790" y="1798455"/>
                    <a:pt x="4239428" y="1798455"/>
                  </a:cubicBezTo>
                  <a:lnTo>
                    <a:pt x="35298" y="1798455"/>
                  </a:lnTo>
                  <a:cubicBezTo>
                    <a:pt x="25936" y="1798455"/>
                    <a:pt x="16958" y="1794736"/>
                    <a:pt x="10338" y="1788116"/>
                  </a:cubicBezTo>
                  <a:cubicBezTo>
                    <a:pt x="3719" y="1781497"/>
                    <a:pt x="0" y="1772519"/>
                    <a:pt x="0" y="1763157"/>
                  </a:cubicBezTo>
                  <a:lnTo>
                    <a:pt x="0" y="35298"/>
                  </a:lnTo>
                  <a:cubicBezTo>
                    <a:pt x="0" y="25936"/>
                    <a:pt x="3719" y="16958"/>
                    <a:pt x="10338" y="10338"/>
                  </a:cubicBezTo>
                  <a:cubicBezTo>
                    <a:pt x="16958" y="3719"/>
                    <a:pt x="25936" y="0"/>
                    <a:pt x="3529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476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1697" name="TextBox 7"/>
            <p:cNvSpPr txBox="1">
              <a:spLocks noChangeArrowheads="1"/>
            </p:cNvSpPr>
            <p:nvPr/>
          </p:nvSpPr>
          <p:spPr bwMode="auto">
            <a:xfrm>
              <a:off x="0" y="-38100"/>
              <a:ext cx="4274726" cy="1836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6744950" y="-981075"/>
            <a:ext cx="2863850" cy="2863850"/>
            <a:chOff x="0" y="0"/>
            <a:chExt cx="812800" cy="812800"/>
          </a:xfrm>
        </p:grpSpPr>
        <p:sp>
          <p:nvSpPr>
            <p:cNvPr id="71694" name="Freeform 9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C4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1695" name="TextBox 10"/>
            <p:cNvSpPr txBox="1">
              <a:spLocks noChangeArrowheads="1"/>
            </p:cNvSpPr>
            <p:nvPr/>
          </p:nvSpPr>
          <p:spPr bwMode="auto">
            <a:xfrm>
              <a:off x="76200" y="38100"/>
              <a:ext cx="660400" cy="69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770188" y="3244850"/>
            <a:ext cx="13277850" cy="500136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778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325" spc="-34" dirty="0">
                <a:solidFill>
                  <a:srgbClr val="FFFFFF"/>
                </a:solidFill>
                <a:latin typeface="Poppins Ultra-Bold"/>
                <a:cs typeface="+mn-cs"/>
              </a:rPr>
              <a:t>I. </a:t>
            </a:r>
            <a:r>
              <a:rPr lang="en-US" sz="4325" spc="-34" dirty="0" err="1">
                <a:solidFill>
                  <a:srgbClr val="FFFFFF"/>
                </a:solidFill>
                <a:latin typeface="Poppins Ultra-Bold"/>
                <a:cs typeface="+mn-cs"/>
              </a:rPr>
              <a:t>Wynik</a:t>
            </a:r>
            <a:r>
              <a:rPr lang="en-US" sz="4325" spc="-34" dirty="0">
                <a:solidFill>
                  <a:srgbClr val="FFFFFF"/>
                </a:solidFill>
                <a:latin typeface="Poppins Ultra-Bold"/>
                <a:cs typeface="+mn-cs"/>
              </a:rPr>
              <a:t> </a:t>
            </a:r>
            <a:r>
              <a:rPr lang="en-US" sz="4325" spc="-34" dirty="0" err="1">
                <a:solidFill>
                  <a:srgbClr val="FFFFFF"/>
                </a:solidFill>
                <a:latin typeface="Poppins Ultra-Bold"/>
                <a:cs typeface="+mn-cs"/>
              </a:rPr>
              <a:t>finansowy</a:t>
            </a:r>
            <a:endParaRPr lang="en-US" sz="4325" spc="-34" dirty="0">
              <a:solidFill>
                <a:srgbClr val="FFFFFF"/>
              </a:solidFill>
              <a:latin typeface="Poppins Ultra-Bold"/>
              <a:cs typeface="+mn-cs"/>
            </a:endParaRPr>
          </a:p>
          <a:p>
            <a:pPr fontAlgn="auto">
              <a:lnSpc>
                <a:spcPts val="7786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fontAlgn="auto">
              <a:lnSpc>
                <a:spcPts val="778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325" spc="-34" dirty="0" err="1">
                <a:solidFill>
                  <a:srgbClr val="FFFFFF"/>
                </a:solidFill>
                <a:latin typeface="Poppins Ultra-Bold"/>
                <a:cs typeface="+mn-cs"/>
              </a:rPr>
              <a:t>Przychody</a:t>
            </a:r>
            <a:r>
              <a:rPr lang="en-US" sz="4325" spc="-34" dirty="0">
                <a:solidFill>
                  <a:srgbClr val="FFFFFF"/>
                </a:solidFill>
                <a:latin typeface="Poppins Ultra-Bold"/>
                <a:cs typeface="+mn-cs"/>
              </a:rPr>
              <a:t> </a:t>
            </a:r>
            <a:r>
              <a:rPr lang="en-US" sz="4325" spc="-34" dirty="0" err="1">
                <a:solidFill>
                  <a:srgbClr val="FFFFFF"/>
                </a:solidFill>
                <a:latin typeface="Poppins Ultra-Bold"/>
                <a:cs typeface="+mn-cs"/>
              </a:rPr>
              <a:t>za</a:t>
            </a:r>
            <a:r>
              <a:rPr lang="en-US" sz="4325" spc="-34" dirty="0">
                <a:solidFill>
                  <a:srgbClr val="FFFFFF"/>
                </a:solidFill>
                <a:latin typeface="Poppins Ultra-Bold"/>
                <a:cs typeface="+mn-cs"/>
              </a:rPr>
              <a:t> 2022 r </a:t>
            </a:r>
            <a:r>
              <a:rPr lang="en-US" sz="4325" spc="-34" dirty="0" err="1">
                <a:solidFill>
                  <a:srgbClr val="FFFFFF"/>
                </a:solidFill>
                <a:latin typeface="Poppins Ultra-Bold"/>
                <a:cs typeface="+mn-cs"/>
              </a:rPr>
              <a:t>wyniosły</a:t>
            </a:r>
            <a:r>
              <a:rPr lang="en-US" sz="4325" spc="-34" dirty="0">
                <a:solidFill>
                  <a:srgbClr val="FFFFFF"/>
                </a:solidFill>
                <a:latin typeface="Poppins Ultra-Bold"/>
                <a:cs typeface="+mn-cs"/>
              </a:rPr>
              <a:t>   5 920 430,85</a:t>
            </a:r>
          </a:p>
          <a:p>
            <a:pPr fontAlgn="auto">
              <a:lnSpc>
                <a:spcPts val="778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325" spc="-34" dirty="0" err="1">
                <a:solidFill>
                  <a:srgbClr val="FFFFFF"/>
                </a:solidFill>
                <a:latin typeface="Poppins Ultra-Bold"/>
                <a:cs typeface="+mn-cs"/>
              </a:rPr>
              <a:t>Koszty</a:t>
            </a:r>
            <a:r>
              <a:rPr lang="en-US" sz="4325" spc="-34" dirty="0">
                <a:solidFill>
                  <a:srgbClr val="FFFFFF"/>
                </a:solidFill>
                <a:latin typeface="Poppins Ultra-Bold"/>
                <a:cs typeface="+mn-cs"/>
              </a:rPr>
              <a:t> </a:t>
            </a:r>
            <a:r>
              <a:rPr lang="en-US" sz="4325" spc="-34" dirty="0" err="1">
                <a:solidFill>
                  <a:srgbClr val="FFFFFF"/>
                </a:solidFill>
                <a:latin typeface="Poppins Ultra-Bold"/>
                <a:cs typeface="+mn-cs"/>
              </a:rPr>
              <a:t>za</a:t>
            </a:r>
            <a:r>
              <a:rPr lang="en-US" sz="4325" spc="-34" dirty="0">
                <a:solidFill>
                  <a:srgbClr val="FFFFFF"/>
                </a:solidFill>
                <a:latin typeface="Poppins Ultra-Bold"/>
                <a:cs typeface="+mn-cs"/>
              </a:rPr>
              <a:t> 2022 r </a:t>
            </a:r>
            <a:r>
              <a:rPr lang="en-US" sz="4325" spc="-34" dirty="0" err="1">
                <a:solidFill>
                  <a:srgbClr val="FFFFFF"/>
                </a:solidFill>
                <a:latin typeface="Poppins Ultra-Bold"/>
                <a:cs typeface="+mn-cs"/>
              </a:rPr>
              <a:t>wyniosły</a:t>
            </a:r>
            <a:r>
              <a:rPr lang="en-US" sz="4325" spc="-34" dirty="0">
                <a:solidFill>
                  <a:srgbClr val="FFFFFF"/>
                </a:solidFill>
                <a:latin typeface="Poppins Ultra-Bold"/>
                <a:cs typeface="+mn-cs"/>
              </a:rPr>
              <a:t>   5 802 </a:t>
            </a:r>
            <a:r>
              <a:rPr lang="en-US" sz="4325" spc="-34" dirty="0" smtClean="0">
                <a:solidFill>
                  <a:srgbClr val="FFFFFF"/>
                </a:solidFill>
                <a:latin typeface="Poppins Ultra-Bold"/>
                <a:cs typeface="+mn-cs"/>
              </a:rPr>
              <a:t>889,</a:t>
            </a:r>
            <a:r>
              <a:rPr lang="pl-PL" sz="4325" spc="-34" dirty="0" smtClean="0">
                <a:solidFill>
                  <a:srgbClr val="FFFFFF"/>
                </a:solidFill>
                <a:latin typeface="Poppins Ultra-Bold"/>
                <a:cs typeface="+mn-cs"/>
              </a:rPr>
              <a:t>43</a:t>
            </a:r>
            <a:endParaRPr lang="en-US" sz="4325" spc="-34" dirty="0">
              <a:solidFill>
                <a:srgbClr val="FFFFFF"/>
              </a:solidFill>
              <a:latin typeface="Poppins Ultra-Bold"/>
              <a:cs typeface="+mn-cs"/>
            </a:endParaRPr>
          </a:p>
          <a:p>
            <a:pPr fontAlgn="auto">
              <a:lnSpc>
                <a:spcPts val="778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325" spc="-34" dirty="0">
                <a:solidFill>
                  <a:srgbClr val="FFFFFF"/>
                </a:solidFill>
                <a:latin typeface="Poppins Ultra-Bold"/>
                <a:cs typeface="+mn-cs"/>
              </a:rPr>
              <a:t>to </a:t>
            </a:r>
            <a:r>
              <a:rPr lang="pl-PL" sz="4325" spc="-34" dirty="0" smtClean="0">
                <a:solidFill>
                  <a:srgbClr val="FFFFFF"/>
                </a:solidFill>
                <a:latin typeface="Poppins Ultra-Bold"/>
                <a:cs typeface="+mn-cs"/>
              </a:rPr>
              <a:t>zysk</a:t>
            </a:r>
            <a:r>
              <a:rPr lang="en-US" sz="4325" spc="-34" dirty="0" smtClean="0">
                <a:solidFill>
                  <a:srgbClr val="FFFFFF"/>
                </a:solidFill>
                <a:latin typeface="Poppins Ultra-Bold"/>
                <a:cs typeface="+mn-cs"/>
              </a:rPr>
              <a:t> </a:t>
            </a:r>
            <a:r>
              <a:rPr lang="en-US" sz="4325" spc="-34" dirty="0">
                <a:solidFill>
                  <a:srgbClr val="FFFFFF"/>
                </a:solidFill>
                <a:latin typeface="Poppins Ultra-Bold"/>
                <a:cs typeface="+mn-cs"/>
              </a:rPr>
              <a:t>w </a:t>
            </a:r>
            <a:r>
              <a:rPr lang="en-US" sz="4325" spc="-34" dirty="0" err="1">
                <a:solidFill>
                  <a:srgbClr val="FFFFFF"/>
                </a:solidFill>
                <a:latin typeface="Poppins Ultra-Bold"/>
                <a:cs typeface="+mn-cs"/>
              </a:rPr>
              <a:t>wysokości</a:t>
            </a:r>
            <a:r>
              <a:rPr lang="en-US" sz="4325" spc="-34" dirty="0">
                <a:solidFill>
                  <a:srgbClr val="FFFFFF"/>
                </a:solidFill>
                <a:latin typeface="Poppins Ultra-Bold"/>
                <a:cs typeface="+mn-cs"/>
              </a:rPr>
              <a:t>   117 </a:t>
            </a:r>
            <a:r>
              <a:rPr lang="en-US" sz="4325" spc="-34" dirty="0" smtClean="0">
                <a:solidFill>
                  <a:srgbClr val="FFFFFF"/>
                </a:solidFill>
                <a:latin typeface="Poppins Ultra-Bold"/>
                <a:cs typeface="+mn-cs"/>
              </a:rPr>
              <a:t>541,4</a:t>
            </a:r>
            <a:r>
              <a:rPr lang="pl-PL" sz="4325" spc="-34" dirty="0" smtClean="0">
                <a:solidFill>
                  <a:srgbClr val="FFFFFF"/>
                </a:solidFill>
                <a:latin typeface="Poppins Ultra-Bold"/>
                <a:cs typeface="+mn-cs"/>
              </a:rPr>
              <a:t>2</a:t>
            </a:r>
            <a:endParaRPr lang="en-US" sz="4325" spc="-34" dirty="0">
              <a:solidFill>
                <a:srgbClr val="FFFFFF"/>
              </a:solidFill>
              <a:latin typeface="Poppins Ultra-Bold"/>
              <a:cs typeface="+mn-cs"/>
            </a:endParaRP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5857538" y="450850"/>
            <a:ext cx="603250" cy="603250"/>
            <a:chOff x="0" y="0"/>
            <a:chExt cx="812800" cy="812800"/>
          </a:xfrm>
        </p:grpSpPr>
        <p:sp>
          <p:nvSpPr>
            <p:cNvPr id="71692" name="Freeform 13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1693" name="TextBox 14"/>
            <p:cNvSpPr txBox="1">
              <a:spLocks noChangeArrowheads="1"/>
            </p:cNvSpPr>
            <p:nvPr/>
          </p:nvSpPr>
          <p:spPr bwMode="auto">
            <a:xfrm>
              <a:off x="76200" y="38100"/>
              <a:ext cx="660400" cy="69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16048038" y="1277938"/>
            <a:ext cx="827087" cy="827087"/>
            <a:chOff x="0" y="0"/>
            <a:chExt cx="812800" cy="812800"/>
          </a:xfrm>
        </p:grpSpPr>
        <p:sp>
          <p:nvSpPr>
            <p:cNvPr id="71690" name="Freeform 16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6801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1691" name="TextBox 17"/>
            <p:cNvSpPr txBox="1">
              <a:spLocks noChangeArrowheads="1"/>
            </p:cNvSpPr>
            <p:nvPr/>
          </p:nvSpPr>
          <p:spPr bwMode="auto">
            <a:xfrm>
              <a:off x="76200" y="38100"/>
              <a:ext cx="660400" cy="69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sp>
        <p:nvSpPr>
          <p:cNvPr id="71688" name="Freeform 18"/>
          <p:cNvSpPr>
            <a:spLocks noChangeArrowheads="1"/>
          </p:cNvSpPr>
          <p:nvPr/>
        </p:nvSpPr>
        <p:spPr bwMode="auto">
          <a:xfrm>
            <a:off x="7902575" y="8391525"/>
            <a:ext cx="7315200" cy="246063"/>
          </a:xfrm>
          <a:custGeom>
            <a:avLst/>
            <a:gdLst>
              <a:gd name="T0" fmla="*/ 0 w 7315200"/>
              <a:gd name="T1" fmla="*/ 0 h 246888"/>
              <a:gd name="T2" fmla="*/ 7315200 w 7315200"/>
              <a:gd name="T3" fmla="*/ 246888 h 246888"/>
            </a:gdLst>
            <a:ahLst/>
            <a:cxnLst/>
            <a:rect l="T0" t="T1" r="T2" b="T3"/>
            <a:pathLst>
              <a:path w="7315200" h="246888">
                <a:moveTo>
                  <a:pt x="0" y="0"/>
                </a:moveTo>
                <a:lnTo>
                  <a:pt x="7315200" y="0"/>
                </a:lnTo>
                <a:lnTo>
                  <a:pt x="7315200" y="246888"/>
                </a:lnTo>
                <a:lnTo>
                  <a:pt x="0" y="246888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" name="TextBox 19"/>
          <p:cNvSpPr txBox="1"/>
          <p:nvPr/>
        </p:nvSpPr>
        <p:spPr>
          <a:xfrm>
            <a:off x="3836988" y="1211263"/>
            <a:ext cx="10614025" cy="1066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8022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85">
                <a:solidFill>
                  <a:srgbClr val="D6801C"/>
                </a:solidFill>
                <a:latin typeface="Poppins Ultra-Bold"/>
                <a:cs typeface="+mn-cs"/>
              </a:rPr>
              <a:t>Wyniki Finansowe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1320800" y="-979488"/>
            <a:ext cx="20929600" cy="11928476"/>
            <a:chOff x="0" y="0"/>
            <a:chExt cx="5512611" cy="3141615"/>
          </a:xfrm>
        </p:grpSpPr>
        <p:sp>
          <p:nvSpPr>
            <p:cNvPr id="82948" name="Freeform 3"/>
            <p:cNvSpPr>
              <a:spLocks noChangeArrowheads="1"/>
            </p:cNvSpPr>
            <p:nvPr/>
          </p:nvSpPr>
          <p:spPr bwMode="auto">
            <a:xfrm>
              <a:off x="0" y="0"/>
              <a:ext cx="5512611" cy="3141615"/>
            </a:xfrm>
            <a:custGeom>
              <a:avLst/>
              <a:gdLst>
                <a:gd name="T0" fmla="*/ 0 w 5512611"/>
                <a:gd name="T1" fmla="*/ 0 h 3141615"/>
                <a:gd name="T2" fmla="*/ 5512611 w 5512611"/>
                <a:gd name="T3" fmla="*/ 3141615 h 3141615"/>
              </a:gdLst>
              <a:ahLst/>
              <a:cxnLst/>
              <a:rect l="T0" t="T1" r="T2" b="T3"/>
              <a:pathLst>
                <a:path w="5512611" h="3141615">
                  <a:moveTo>
                    <a:pt x="0" y="0"/>
                  </a:moveTo>
                  <a:lnTo>
                    <a:pt x="5512611" y="0"/>
                  </a:lnTo>
                  <a:lnTo>
                    <a:pt x="5512611" y="3141615"/>
                  </a:lnTo>
                  <a:lnTo>
                    <a:pt x="0" y="3141615"/>
                  </a:lnTo>
                  <a:close/>
                </a:path>
              </a:pathLst>
            </a:custGeom>
            <a:solidFill>
              <a:srgbClr val="D6801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2949" name="TextBox 4"/>
            <p:cNvSpPr txBox="1">
              <a:spLocks noChangeArrowheads="1"/>
            </p:cNvSpPr>
            <p:nvPr/>
          </p:nvSpPr>
          <p:spPr bwMode="auto">
            <a:xfrm>
              <a:off x="0" y="-38100"/>
              <a:ext cx="5512611" cy="3179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sp>
        <p:nvSpPr>
          <p:cNvPr id="82947" name="Freeform 5"/>
          <p:cNvSpPr>
            <a:spLocks noChangeArrowheads="1"/>
          </p:cNvSpPr>
          <p:nvPr/>
        </p:nvSpPr>
        <p:spPr bwMode="auto">
          <a:xfrm>
            <a:off x="3822700" y="701675"/>
            <a:ext cx="9964770" cy="8948738"/>
          </a:xfrm>
          <a:custGeom>
            <a:avLst/>
            <a:gdLst>
              <a:gd name="T0" fmla="*/ 0 w 8678207"/>
              <a:gd name="T1" fmla="*/ 0 h 8947996"/>
              <a:gd name="T2" fmla="*/ 8678207 w 8678207"/>
              <a:gd name="T3" fmla="*/ 8947996 h 8947996"/>
            </a:gdLst>
            <a:ahLst/>
            <a:cxnLst/>
            <a:rect l="T0" t="T1" r="T2" b="T3"/>
            <a:pathLst>
              <a:path w="8678207" h="8947996">
                <a:moveTo>
                  <a:pt x="0" y="0"/>
                </a:moveTo>
                <a:lnTo>
                  <a:pt x="8678207" y="0"/>
                </a:lnTo>
                <a:lnTo>
                  <a:pt x="8678207" y="8947995"/>
                </a:lnTo>
                <a:lnTo>
                  <a:pt x="0" y="894799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reeform 2"/>
          <p:cNvSpPr>
            <a:spLocks noChangeArrowheads="1"/>
          </p:cNvSpPr>
          <p:nvPr/>
        </p:nvSpPr>
        <p:spPr bwMode="auto">
          <a:xfrm>
            <a:off x="11214100" y="-465138"/>
            <a:ext cx="11717338" cy="11718926"/>
          </a:xfrm>
          <a:custGeom>
            <a:avLst/>
            <a:gdLst>
              <a:gd name="T0" fmla="*/ 0 w 11718284"/>
              <a:gd name="T1" fmla="*/ 0 h 11718284"/>
              <a:gd name="T2" fmla="*/ 11718284 w 11718284"/>
              <a:gd name="T3" fmla="*/ 11718284 h 11718284"/>
            </a:gdLst>
            <a:ahLst/>
            <a:cxnLst/>
            <a:rect l="T0" t="T1" r="T2" b="T3"/>
            <a:pathLst>
              <a:path w="11718284" h="11718284">
                <a:moveTo>
                  <a:pt x="0" y="0"/>
                </a:moveTo>
                <a:lnTo>
                  <a:pt x="11718284" y="0"/>
                </a:lnTo>
                <a:lnTo>
                  <a:pt x="11718284" y="11718284"/>
                </a:lnTo>
                <a:lnTo>
                  <a:pt x="0" y="1171828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73731" name="Freeform 3"/>
          <p:cNvSpPr>
            <a:spLocks noChangeArrowheads="1"/>
          </p:cNvSpPr>
          <p:nvPr/>
        </p:nvSpPr>
        <p:spPr bwMode="auto">
          <a:xfrm>
            <a:off x="11214100" y="366713"/>
            <a:ext cx="1004888" cy="1004887"/>
          </a:xfrm>
          <a:custGeom>
            <a:avLst/>
            <a:gdLst>
              <a:gd name="T0" fmla="*/ 0 w 1004905"/>
              <a:gd name="T1" fmla="*/ 0 h 1004905"/>
              <a:gd name="T2" fmla="*/ 1004905 w 1004905"/>
              <a:gd name="T3" fmla="*/ 1004905 h 1004905"/>
            </a:gdLst>
            <a:ahLst/>
            <a:cxnLst/>
            <a:rect l="T0" t="T1" r="T2" b="T3"/>
            <a:pathLst>
              <a:path w="1004905" h="1004905">
                <a:moveTo>
                  <a:pt x="0" y="0"/>
                </a:moveTo>
                <a:lnTo>
                  <a:pt x="1004906" y="0"/>
                </a:lnTo>
                <a:lnTo>
                  <a:pt x="1004906" y="1004905"/>
                </a:lnTo>
                <a:lnTo>
                  <a:pt x="0" y="100490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73732" name="TextBox 4"/>
          <p:cNvSpPr txBox="1">
            <a:spLocks noChangeArrowheads="1"/>
          </p:cNvSpPr>
          <p:nvPr/>
        </p:nvSpPr>
        <p:spPr bwMode="auto">
          <a:xfrm>
            <a:off x="1028700" y="3452813"/>
            <a:ext cx="98075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6300"/>
              </a:lnSpc>
            </a:pPr>
            <a:r>
              <a:rPr lang="en-US" sz="4500">
                <a:solidFill>
                  <a:srgbClr val="D6801C"/>
                </a:solidFill>
                <a:latin typeface="Poppins Bold" charset="-18"/>
              </a:rPr>
              <a:t>Porównania</a:t>
            </a:r>
          </a:p>
          <a:p>
            <a:pPr>
              <a:lnSpc>
                <a:spcPts val="6300"/>
              </a:lnSpc>
            </a:pPr>
            <a:r>
              <a:rPr lang="en-US" sz="4500">
                <a:solidFill>
                  <a:srgbClr val="D6801C"/>
                </a:solidFill>
                <a:latin typeface="Poppins Bold" charset="-18"/>
              </a:rPr>
              <a:t>kosztów i przychodów w latach 2019-2022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1320800" y="-979488"/>
            <a:ext cx="20929600" cy="11928476"/>
            <a:chOff x="0" y="0"/>
            <a:chExt cx="5512611" cy="3141615"/>
          </a:xfrm>
        </p:grpSpPr>
        <p:sp>
          <p:nvSpPr>
            <p:cNvPr id="74756" name="Freeform 3"/>
            <p:cNvSpPr>
              <a:spLocks noChangeArrowheads="1"/>
            </p:cNvSpPr>
            <p:nvPr/>
          </p:nvSpPr>
          <p:spPr bwMode="auto">
            <a:xfrm>
              <a:off x="0" y="0"/>
              <a:ext cx="5512611" cy="3141615"/>
            </a:xfrm>
            <a:custGeom>
              <a:avLst/>
              <a:gdLst>
                <a:gd name="T0" fmla="*/ 0 w 5512611"/>
                <a:gd name="T1" fmla="*/ 0 h 3141615"/>
                <a:gd name="T2" fmla="*/ 5512611 w 5512611"/>
                <a:gd name="T3" fmla="*/ 3141615 h 3141615"/>
              </a:gdLst>
              <a:ahLst/>
              <a:cxnLst/>
              <a:rect l="T0" t="T1" r="T2" b="T3"/>
              <a:pathLst>
                <a:path w="5512611" h="3141615">
                  <a:moveTo>
                    <a:pt x="0" y="0"/>
                  </a:moveTo>
                  <a:lnTo>
                    <a:pt x="5512611" y="0"/>
                  </a:lnTo>
                  <a:lnTo>
                    <a:pt x="5512611" y="3141615"/>
                  </a:lnTo>
                  <a:lnTo>
                    <a:pt x="0" y="3141615"/>
                  </a:lnTo>
                  <a:close/>
                </a:path>
              </a:pathLst>
            </a:custGeom>
            <a:solidFill>
              <a:srgbClr val="D6801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4757" name="TextBox 4"/>
            <p:cNvSpPr txBox="1">
              <a:spLocks noChangeArrowheads="1"/>
            </p:cNvSpPr>
            <p:nvPr/>
          </p:nvSpPr>
          <p:spPr bwMode="auto">
            <a:xfrm>
              <a:off x="0" y="-38100"/>
              <a:ext cx="5512611" cy="3179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sp>
        <p:nvSpPr>
          <p:cNvPr id="74755" name="Freeform 5"/>
          <p:cNvSpPr>
            <a:spLocks noChangeArrowheads="1"/>
          </p:cNvSpPr>
          <p:nvPr/>
        </p:nvSpPr>
        <p:spPr bwMode="auto">
          <a:xfrm>
            <a:off x="1803400" y="611188"/>
            <a:ext cx="14681200" cy="9399587"/>
          </a:xfrm>
          <a:custGeom>
            <a:avLst/>
            <a:gdLst>
              <a:gd name="T0" fmla="*/ 0 w 14681168"/>
              <a:gd name="T1" fmla="*/ 0 h 9398692"/>
              <a:gd name="T2" fmla="*/ 14681168 w 14681168"/>
              <a:gd name="T3" fmla="*/ 9398692 h 9398692"/>
            </a:gdLst>
            <a:ahLst/>
            <a:cxnLst/>
            <a:rect l="T0" t="T1" r="T2" b="T3"/>
            <a:pathLst>
              <a:path w="14681168" h="9398692">
                <a:moveTo>
                  <a:pt x="0" y="0"/>
                </a:moveTo>
                <a:lnTo>
                  <a:pt x="14681168" y="0"/>
                </a:lnTo>
                <a:lnTo>
                  <a:pt x="14681168" y="9398691"/>
                </a:lnTo>
                <a:lnTo>
                  <a:pt x="0" y="9398691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1320800" y="-979488"/>
            <a:ext cx="20929600" cy="11928476"/>
            <a:chOff x="0" y="0"/>
            <a:chExt cx="5512611" cy="3141615"/>
          </a:xfrm>
        </p:grpSpPr>
        <p:sp>
          <p:nvSpPr>
            <p:cNvPr id="75780" name="Freeform 3"/>
            <p:cNvSpPr>
              <a:spLocks noChangeArrowheads="1"/>
            </p:cNvSpPr>
            <p:nvPr/>
          </p:nvSpPr>
          <p:spPr bwMode="auto">
            <a:xfrm>
              <a:off x="0" y="0"/>
              <a:ext cx="5512611" cy="3141615"/>
            </a:xfrm>
            <a:custGeom>
              <a:avLst/>
              <a:gdLst>
                <a:gd name="T0" fmla="*/ 0 w 5512611"/>
                <a:gd name="T1" fmla="*/ 0 h 3141615"/>
                <a:gd name="T2" fmla="*/ 5512611 w 5512611"/>
                <a:gd name="T3" fmla="*/ 3141615 h 3141615"/>
              </a:gdLst>
              <a:ahLst/>
              <a:cxnLst/>
              <a:rect l="T0" t="T1" r="T2" b="T3"/>
              <a:pathLst>
                <a:path w="5512611" h="3141615">
                  <a:moveTo>
                    <a:pt x="0" y="0"/>
                  </a:moveTo>
                  <a:lnTo>
                    <a:pt x="5512611" y="0"/>
                  </a:lnTo>
                  <a:lnTo>
                    <a:pt x="5512611" y="3141615"/>
                  </a:lnTo>
                  <a:lnTo>
                    <a:pt x="0" y="3141615"/>
                  </a:lnTo>
                  <a:close/>
                </a:path>
              </a:pathLst>
            </a:custGeom>
            <a:solidFill>
              <a:srgbClr val="D6801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5781" name="TextBox 4"/>
            <p:cNvSpPr txBox="1">
              <a:spLocks noChangeArrowheads="1"/>
            </p:cNvSpPr>
            <p:nvPr/>
          </p:nvSpPr>
          <p:spPr bwMode="auto">
            <a:xfrm>
              <a:off x="0" y="-38100"/>
              <a:ext cx="5512611" cy="3179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sp>
        <p:nvSpPr>
          <p:cNvPr id="75779" name="Freeform 5"/>
          <p:cNvSpPr>
            <a:spLocks noChangeArrowheads="1"/>
          </p:cNvSpPr>
          <p:nvPr/>
        </p:nvSpPr>
        <p:spPr bwMode="auto">
          <a:xfrm>
            <a:off x="1301750" y="458788"/>
            <a:ext cx="15670213" cy="9377362"/>
          </a:xfrm>
          <a:custGeom>
            <a:avLst/>
            <a:gdLst>
              <a:gd name="T0" fmla="*/ 0 w 15670970"/>
              <a:gd name="T1" fmla="*/ 0 h 9377658"/>
              <a:gd name="T2" fmla="*/ 15670970 w 15670970"/>
              <a:gd name="T3" fmla="*/ 9377658 h 9377658"/>
            </a:gdLst>
            <a:ahLst/>
            <a:cxnLst/>
            <a:rect l="T0" t="T1" r="T2" b="T3"/>
            <a:pathLst>
              <a:path w="15670970" h="9377658">
                <a:moveTo>
                  <a:pt x="0" y="0"/>
                </a:moveTo>
                <a:lnTo>
                  <a:pt x="15670970" y="0"/>
                </a:lnTo>
                <a:lnTo>
                  <a:pt x="15670970" y="9377657"/>
                </a:lnTo>
                <a:lnTo>
                  <a:pt x="0" y="937765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reeform 2"/>
          <p:cNvSpPr>
            <a:spLocks noChangeArrowheads="1"/>
          </p:cNvSpPr>
          <p:nvPr/>
        </p:nvSpPr>
        <p:spPr bwMode="auto">
          <a:xfrm>
            <a:off x="11214100" y="-465138"/>
            <a:ext cx="11717338" cy="11718926"/>
          </a:xfrm>
          <a:custGeom>
            <a:avLst/>
            <a:gdLst>
              <a:gd name="T0" fmla="*/ 0 w 11718284"/>
              <a:gd name="T1" fmla="*/ 0 h 11718284"/>
              <a:gd name="T2" fmla="*/ 11718284 w 11718284"/>
              <a:gd name="T3" fmla="*/ 11718284 h 11718284"/>
            </a:gdLst>
            <a:ahLst/>
            <a:cxnLst/>
            <a:rect l="T0" t="T1" r="T2" b="T3"/>
            <a:pathLst>
              <a:path w="11718284" h="11718284">
                <a:moveTo>
                  <a:pt x="0" y="0"/>
                </a:moveTo>
                <a:lnTo>
                  <a:pt x="11718284" y="0"/>
                </a:lnTo>
                <a:lnTo>
                  <a:pt x="11718284" y="11718284"/>
                </a:lnTo>
                <a:lnTo>
                  <a:pt x="0" y="1171828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76803" name="Freeform 3"/>
          <p:cNvSpPr>
            <a:spLocks noChangeArrowheads="1"/>
          </p:cNvSpPr>
          <p:nvPr/>
        </p:nvSpPr>
        <p:spPr bwMode="auto">
          <a:xfrm>
            <a:off x="11214100" y="366713"/>
            <a:ext cx="1004888" cy="1004887"/>
          </a:xfrm>
          <a:custGeom>
            <a:avLst/>
            <a:gdLst>
              <a:gd name="T0" fmla="*/ 0 w 1004905"/>
              <a:gd name="T1" fmla="*/ 0 h 1004905"/>
              <a:gd name="T2" fmla="*/ 1004905 w 1004905"/>
              <a:gd name="T3" fmla="*/ 1004905 h 1004905"/>
            </a:gdLst>
            <a:ahLst/>
            <a:cxnLst/>
            <a:rect l="T0" t="T1" r="T2" b="T3"/>
            <a:pathLst>
              <a:path w="1004905" h="1004905">
                <a:moveTo>
                  <a:pt x="0" y="0"/>
                </a:moveTo>
                <a:lnTo>
                  <a:pt x="1004906" y="0"/>
                </a:lnTo>
                <a:lnTo>
                  <a:pt x="1004906" y="1004905"/>
                </a:lnTo>
                <a:lnTo>
                  <a:pt x="0" y="100490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76804" name="TextBox 4"/>
          <p:cNvSpPr txBox="1">
            <a:spLocks noChangeArrowheads="1"/>
          </p:cNvSpPr>
          <p:nvPr/>
        </p:nvSpPr>
        <p:spPr bwMode="auto">
          <a:xfrm>
            <a:off x="1028700" y="4333875"/>
            <a:ext cx="98075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6300"/>
              </a:lnSpc>
            </a:pPr>
            <a:r>
              <a:rPr lang="en-US" sz="4500">
                <a:solidFill>
                  <a:srgbClr val="D6801C"/>
                </a:solidFill>
                <a:latin typeface="Poppins Heavy" charset="-18"/>
              </a:rPr>
              <a:t>Majątek trwały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1320800" y="-979488"/>
            <a:ext cx="20929600" cy="11928476"/>
            <a:chOff x="0" y="0"/>
            <a:chExt cx="5512611" cy="3141615"/>
          </a:xfrm>
        </p:grpSpPr>
        <p:sp>
          <p:nvSpPr>
            <p:cNvPr id="77830" name="Freeform 3"/>
            <p:cNvSpPr>
              <a:spLocks noChangeArrowheads="1"/>
            </p:cNvSpPr>
            <p:nvPr/>
          </p:nvSpPr>
          <p:spPr bwMode="auto">
            <a:xfrm>
              <a:off x="0" y="0"/>
              <a:ext cx="5512611" cy="3141615"/>
            </a:xfrm>
            <a:custGeom>
              <a:avLst/>
              <a:gdLst>
                <a:gd name="T0" fmla="*/ 0 w 5512611"/>
                <a:gd name="T1" fmla="*/ 0 h 3141615"/>
                <a:gd name="T2" fmla="*/ 5512611 w 5512611"/>
                <a:gd name="T3" fmla="*/ 3141615 h 3141615"/>
              </a:gdLst>
              <a:ahLst/>
              <a:cxnLst/>
              <a:rect l="T0" t="T1" r="T2" b="T3"/>
              <a:pathLst>
                <a:path w="5512611" h="3141615">
                  <a:moveTo>
                    <a:pt x="0" y="0"/>
                  </a:moveTo>
                  <a:lnTo>
                    <a:pt x="5512611" y="0"/>
                  </a:lnTo>
                  <a:lnTo>
                    <a:pt x="5512611" y="3141615"/>
                  </a:lnTo>
                  <a:lnTo>
                    <a:pt x="0" y="3141615"/>
                  </a:lnTo>
                  <a:close/>
                </a:path>
              </a:pathLst>
            </a:custGeom>
            <a:solidFill>
              <a:srgbClr val="D6801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7831" name="TextBox 4"/>
            <p:cNvSpPr txBox="1">
              <a:spLocks noChangeArrowheads="1"/>
            </p:cNvSpPr>
            <p:nvPr/>
          </p:nvSpPr>
          <p:spPr bwMode="auto">
            <a:xfrm>
              <a:off x="0" y="-38100"/>
              <a:ext cx="5512611" cy="3179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1321819"/>
            <a:ext cx="16230600" cy="7643361"/>
          </a:xfrm>
          <a:custGeom>
            <a:avLst/>
            <a:gdLst/>
            <a:ahLst/>
            <a:cxnLst/>
            <a:rect l="l" t="t" r="r" b="b"/>
            <a:pathLst>
              <a:path w="16230600" h="7643361">
                <a:moveTo>
                  <a:pt x="0" y="0"/>
                </a:moveTo>
                <a:lnTo>
                  <a:pt x="16230600" y="0"/>
                </a:lnTo>
                <a:lnTo>
                  <a:pt x="16230600" y="7643362"/>
                </a:lnTo>
                <a:lnTo>
                  <a:pt x="0" y="76433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83" t="-3996" r="-1883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reeform 2"/>
          <p:cNvSpPr>
            <a:spLocks noChangeArrowheads="1"/>
          </p:cNvSpPr>
          <p:nvPr/>
        </p:nvSpPr>
        <p:spPr bwMode="auto">
          <a:xfrm>
            <a:off x="11214100" y="-465138"/>
            <a:ext cx="11717338" cy="11718926"/>
          </a:xfrm>
          <a:custGeom>
            <a:avLst/>
            <a:gdLst>
              <a:gd name="T0" fmla="*/ 0 w 11718284"/>
              <a:gd name="T1" fmla="*/ 0 h 11718284"/>
              <a:gd name="T2" fmla="*/ 11718284 w 11718284"/>
              <a:gd name="T3" fmla="*/ 11718284 h 11718284"/>
            </a:gdLst>
            <a:ahLst/>
            <a:cxnLst/>
            <a:rect l="T0" t="T1" r="T2" b="T3"/>
            <a:pathLst>
              <a:path w="11718284" h="11718284">
                <a:moveTo>
                  <a:pt x="0" y="0"/>
                </a:moveTo>
                <a:lnTo>
                  <a:pt x="11718284" y="0"/>
                </a:lnTo>
                <a:lnTo>
                  <a:pt x="11718284" y="11718284"/>
                </a:lnTo>
                <a:lnTo>
                  <a:pt x="0" y="1171828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78851" name="Freeform 3"/>
          <p:cNvSpPr>
            <a:spLocks noChangeArrowheads="1"/>
          </p:cNvSpPr>
          <p:nvPr/>
        </p:nvSpPr>
        <p:spPr bwMode="auto">
          <a:xfrm>
            <a:off x="11214100" y="366713"/>
            <a:ext cx="1004888" cy="1004887"/>
          </a:xfrm>
          <a:custGeom>
            <a:avLst/>
            <a:gdLst>
              <a:gd name="T0" fmla="*/ 0 w 1004905"/>
              <a:gd name="T1" fmla="*/ 0 h 1004905"/>
              <a:gd name="T2" fmla="*/ 1004905 w 1004905"/>
              <a:gd name="T3" fmla="*/ 1004905 h 1004905"/>
            </a:gdLst>
            <a:ahLst/>
            <a:cxnLst/>
            <a:rect l="T0" t="T1" r="T2" b="T3"/>
            <a:pathLst>
              <a:path w="1004905" h="1004905">
                <a:moveTo>
                  <a:pt x="0" y="0"/>
                </a:moveTo>
                <a:lnTo>
                  <a:pt x="1004906" y="0"/>
                </a:lnTo>
                <a:lnTo>
                  <a:pt x="1004906" y="1004905"/>
                </a:lnTo>
                <a:lnTo>
                  <a:pt x="0" y="100490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78852" name="TextBox 4"/>
          <p:cNvSpPr txBox="1">
            <a:spLocks noChangeArrowheads="1"/>
          </p:cNvSpPr>
          <p:nvPr/>
        </p:nvSpPr>
        <p:spPr bwMode="auto">
          <a:xfrm>
            <a:off x="1028700" y="4333875"/>
            <a:ext cx="98075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6300"/>
              </a:lnSpc>
            </a:pPr>
            <a:r>
              <a:rPr lang="en-US" sz="4500">
                <a:solidFill>
                  <a:srgbClr val="D6801C"/>
                </a:solidFill>
                <a:latin typeface="Poppins Heavy" charset="-18"/>
              </a:rPr>
              <a:t>Środki pieniężne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1320800" y="-979488"/>
            <a:ext cx="20929600" cy="11928476"/>
            <a:chOff x="0" y="0"/>
            <a:chExt cx="5512611" cy="3141615"/>
          </a:xfrm>
        </p:grpSpPr>
        <p:sp>
          <p:nvSpPr>
            <p:cNvPr id="79878" name="Freeform 3"/>
            <p:cNvSpPr>
              <a:spLocks noChangeArrowheads="1"/>
            </p:cNvSpPr>
            <p:nvPr/>
          </p:nvSpPr>
          <p:spPr bwMode="auto">
            <a:xfrm>
              <a:off x="0" y="0"/>
              <a:ext cx="5512611" cy="3141615"/>
            </a:xfrm>
            <a:custGeom>
              <a:avLst/>
              <a:gdLst>
                <a:gd name="T0" fmla="*/ 0 w 5512611"/>
                <a:gd name="T1" fmla="*/ 0 h 3141615"/>
                <a:gd name="T2" fmla="*/ 5512611 w 5512611"/>
                <a:gd name="T3" fmla="*/ 3141615 h 3141615"/>
              </a:gdLst>
              <a:ahLst/>
              <a:cxnLst/>
              <a:rect l="T0" t="T1" r="T2" b="T3"/>
              <a:pathLst>
                <a:path w="5512611" h="3141615">
                  <a:moveTo>
                    <a:pt x="0" y="0"/>
                  </a:moveTo>
                  <a:lnTo>
                    <a:pt x="5512611" y="0"/>
                  </a:lnTo>
                  <a:lnTo>
                    <a:pt x="5512611" y="3141615"/>
                  </a:lnTo>
                  <a:lnTo>
                    <a:pt x="0" y="3141615"/>
                  </a:lnTo>
                  <a:close/>
                </a:path>
              </a:pathLst>
            </a:custGeom>
            <a:solidFill>
              <a:srgbClr val="D6801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9879" name="TextBox 4"/>
            <p:cNvSpPr txBox="1">
              <a:spLocks noChangeArrowheads="1"/>
            </p:cNvSpPr>
            <p:nvPr/>
          </p:nvSpPr>
          <p:spPr bwMode="auto">
            <a:xfrm>
              <a:off x="0" y="-38100"/>
              <a:ext cx="5512611" cy="3179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1028700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16230600" h="8229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13" r="-913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reeform 2"/>
          <p:cNvSpPr>
            <a:spLocks noChangeArrowheads="1"/>
          </p:cNvSpPr>
          <p:nvPr/>
        </p:nvSpPr>
        <p:spPr bwMode="auto">
          <a:xfrm rot="-2413539">
            <a:off x="14300200" y="-3498850"/>
            <a:ext cx="6999288" cy="6997700"/>
          </a:xfrm>
          <a:custGeom>
            <a:avLst/>
            <a:gdLst>
              <a:gd name="T0" fmla="*/ 0 w 6999229"/>
              <a:gd name="T1" fmla="*/ 0 h 6999229"/>
              <a:gd name="T2" fmla="*/ 6999229 w 6999229"/>
              <a:gd name="T3" fmla="*/ 6999229 h 6999229"/>
            </a:gdLst>
            <a:ahLst/>
            <a:cxnLst/>
            <a:rect l="T0" t="T1" r="T2" b="T3"/>
            <a:pathLst>
              <a:path w="6999229" h="6999229">
                <a:moveTo>
                  <a:pt x="0" y="0"/>
                </a:moveTo>
                <a:lnTo>
                  <a:pt x="6999229" y="0"/>
                </a:lnTo>
                <a:lnTo>
                  <a:pt x="6999229" y="6999230"/>
                </a:lnTo>
                <a:lnTo>
                  <a:pt x="0" y="699923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0963" name="Freeform 3"/>
          <p:cNvSpPr>
            <a:spLocks noChangeArrowheads="1"/>
          </p:cNvSpPr>
          <p:nvPr/>
        </p:nvSpPr>
        <p:spPr bwMode="auto">
          <a:xfrm>
            <a:off x="11214100" y="366713"/>
            <a:ext cx="1004888" cy="1004887"/>
          </a:xfrm>
          <a:custGeom>
            <a:avLst/>
            <a:gdLst>
              <a:gd name="T0" fmla="*/ 0 w 1004905"/>
              <a:gd name="T1" fmla="*/ 0 h 1004905"/>
              <a:gd name="T2" fmla="*/ 1004905 w 1004905"/>
              <a:gd name="T3" fmla="*/ 1004905 h 1004905"/>
            </a:gdLst>
            <a:ahLst/>
            <a:cxnLst/>
            <a:rect l="T0" t="T1" r="T2" b="T3"/>
            <a:pathLst>
              <a:path w="1004905" h="1004905">
                <a:moveTo>
                  <a:pt x="0" y="0"/>
                </a:moveTo>
                <a:lnTo>
                  <a:pt x="1004906" y="0"/>
                </a:lnTo>
                <a:lnTo>
                  <a:pt x="1004906" y="1004905"/>
                </a:lnTo>
                <a:lnTo>
                  <a:pt x="0" y="100490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0964" name="Freeform 4"/>
          <p:cNvSpPr>
            <a:spLocks noChangeArrowheads="1"/>
          </p:cNvSpPr>
          <p:nvPr/>
        </p:nvSpPr>
        <p:spPr bwMode="auto">
          <a:xfrm>
            <a:off x="471488" y="4932363"/>
            <a:ext cx="17052925" cy="2535237"/>
          </a:xfrm>
          <a:custGeom>
            <a:avLst/>
            <a:gdLst>
              <a:gd name="T0" fmla="*/ 0 w 17053617"/>
              <a:gd name="T1" fmla="*/ 0 h 2534997"/>
              <a:gd name="T2" fmla="*/ 17053617 w 17053617"/>
              <a:gd name="T3" fmla="*/ 2534997 h 2534997"/>
            </a:gdLst>
            <a:ahLst/>
            <a:cxnLst/>
            <a:rect l="T0" t="T1" r="T2" b="T3"/>
            <a:pathLst>
              <a:path w="17053617" h="2534997">
                <a:moveTo>
                  <a:pt x="0" y="0"/>
                </a:moveTo>
                <a:lnTo>
                  <a:pt x="17053617" y="0"/>
                </a:lnTo>
                <a:lnTo>
                  <a:pt x="17053617" y="2534997"/>
                </a:lnTo>
                <a:lnTo>
                  <a:pt x="0" y="253499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0965" name="TextBox 5"/>
          <p:cNvSpPr txBox="1">
            <a:spLocks noChangeArrowheads="1"/>
          </p:cNvSpPr>
          <p:nvPr/>
        </p:nvSpPr>
        <p:spPr bwMode="auto">
          <a:xfrm>
            <a:off x="1028700" y="1966913"/>
            <a:ext cx="12936538" cy="160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6300"/>
              </a:lnSpc>
            </a:pPr>
            <a:r>
              <a:rPr lang="en-US" sz="4500">
                <a:solidFill>
                  <a:srgbClr val="D6801C"/>
                </a:solidFill>
                <a:latin typeface="Poppins Bold" charset="-18"/>
              </a:rPr>
              <a:t>Udzielenie informacji o stanie zadłużenia rodziców i sposoby dochodzenia należności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989013" y="1757363"/>
            <a:ext cx="6816725" cy="6816725"/>
            <a:chOff x="0" y="0"/>
            <a:chExt cx="837653" cy="837653"/>
          </a:xfrm>
        </p:grpSpPr>
        <p:sp>
          <p:nvSpPr>
            <p:cNvPr id="32805" name="Freeform 3"/>
            <p:cNvSpPr>
              <a:spLocks noChangeArrowheads="1"/>
            </p:cNvSpPr>
            <p:nvPr/>
          </p:nvSpPr>
          <p:spPr bwMode="auto">
            <a:xfrm>
              <a:off x="0" y="0"/>
              <a:ext cx="837653" cy="837653"/>
            </a:xfrm>
            <a:custGeom>
              <a:avLst/>
              <a:gdLst>
                <a:gd name="T0" fmla="*/ 0 w 837653"/>
                <a:gd name="T1" fmla="*/ 0 h 837653"/>
                <a:gd name="T2" fmla="*/ 837653 w 837653"/>
                <a:gd name="T3" fmla="*/ 837653 h 837653"/>
              </a:gdLst>
              <a:ahLst/>
              <a:cxnLst/>
              <a:rect l="T0" t="T1" r="T2" b="T3"/>
              <a:pathLst>
                <a:path w="837653" h="837653">
                  <a:moveTo>
                    <a:pt x="418826" y="0"/>
                  </a:moveTo>
                  <a:cubicBezTo>
                    <a:pt x="187515" y="0"/>
                    <a:pt x="0" y="187515"/>
                    <a:pt x="0" y="418826"/>
                  </a:cubicBezTo>
                  <a:cubicBezTo>
                    <a:pt x="0" y="650138"/>
                    <a:pt x="187515" y="837653"/>
                    <a:pt x="418826" y="837653"/>
                  </a:cubicBezTo>
                  <a:cubicBezTo>
                    <a:pt x="650138" y="837653"/>
                    <a:pt x="837653" y="650138"/>
                    <a:pt x="837653" y="418826"/>
                  </a:cubicBezTo>
                  <a:cubicBezTo>
                    <a:pt x="837653" y="187515"/>
                    <a:pt x="650138" y="0"/>
                    <a:pt x="418826" y="0"/>
                  </a:cubicBezTo>
                  <a:close/>
                </a:path>
              </a:pathLst>
            </a:custGeom>
            <a:solidFill>
              <a:srgbClr val="F5AF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2806" name="TextBox 4"/>
            <p:cNvSpPr txBox="1">
              <a:spLocks noChangeArrowheads="1"/>
            </p:cNvSpPr>
            <p:nvPr/>
          </p:nvSpPr>
          <p:spPr bwMode="auto">
            <a:xfrm>
              <a:off x="78530" y="21380"/>
              <a:ext cx="680593" cy="737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sp>
        <p:nvSpPr>
          <p:cNvPr id="32771" name="Freeform 5"/>
          <p:cNvSpPr>
            <a:spLocks noChangeArrowheads="1"/>
          </p:cNvSpPr>
          <p:nvPr/>
        </p:nvSpPr>
        <p:spPr bwMode="auto">
          <a:xfrm>
            <a:off x="1287463" y="2055813"/>
            <a:ext cx="6219825" cy="6219825"/>
          </a:xfrm>
          <a:custGeom>
            <a:avLst/>
            <a:gdLst>
              <a:gd name="T0" fmla="*/ 0 w 6220398"/>
              <a:gd name="T1" fmla="*/ 0 h 6220398"/>
              <a:gd name="T2" fmla="*/ 6220398 w 6220398"/>
              <a:gd name="T3" fmla="*/ 6220398 h 6220398"/>
            </a:gdLst>
            <a:ahLst/>
            <a:cxnLst/>
            <a:rect l="T0" t="T1" r="T2" b="T3"/>
            <a:pathLst>
              <a:path w="6220398" h="6220398">
                <a:moveTo>
                  <a:pt x="0" y="0"/>
                </a:moveTo>
                <a:lnTo>
                  <a:pt x="6220398" y="0"/>
                </a:lnTo>
                <a:lnTo>
                  <a:pt x="6220398" y="6220397"/>
                </a:lnTo>
                <a:lnTo>
                  <a:pt x="0" y="622039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2772" name="Freeform 6"/>
          <p:cNvSpPr>
            <a:spLocks noChangeArrowheads="1"/>
          </p:cNvSpPr>
          <p:nvPr/>
        </p:nvSpPr>
        <p:spPr bwMode="auto">
          <a:xfrm>
            <a:off x="1462088" y="2138363"/>
            <a:ext cx="6054725" cy="6054725"/>
          </a:xfrm>
          <a:custGeom>
            <a:avLst/>
            <a:gdLst>
              <a:gd name="T0" fmla="*/ 0 w 6055396"/>
              <a:gd name="T1" fmla="*/ 0 h 6055396"/>
              <a:gd name="T2" fmla="*/ 6055396 w 6055396"/>
              <a:gd name="T3" fmla="*/ 6055396 h 6055396"/>
            </a:gdLst>
            <a:ahLst/>
            <a:cxnLst/>
            <a:rect l="T0" t="T1" r="T2" b="T3"/>
            <a:pathLst>
              <a:path w="6055396" h="6055396">
                <a:moveTo>
                  <a:pt x="0" y="0"/>
                </a:moveTo>
                <a:lnTo>
                  <a:pt x="6055397" y="0"/>
                </a:lnTo>
                <a:lnTo>
                  <a:pt x="6055397" y="6055397"/>
                </a:lnTo>
                <a:lnTo>
                  <a:pt x="0" y="605539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grpSp>
        <p:nvGrpSpPr>
          <p:cNvPr id="32773" name="Group 7"/>
          <p:cNvGrpSpPr>
            <a:grpSpLocks/>
          </p:cNvGrpSpPr>
          <p:nvPr/>
        </p:nvGrpSpPr>
        <p:grpSpPr bwMode="auto">
          <a:xfrm>
            <a:off x="1519238" y="2400300"/>
            <a:ext cx="5807075" cy="5532438"/>
            <a:chOff x="0" y="0"/>
            <a:chExt cx="852913" cy="812800"/>
          </a:xfrm>
        </p:grpSpPr>
        <p:sp>
          <p:nvSpPr>
            <p:cNvPr id="32803" name="Freeform 8"/>
            <p:cNvSpPr>
              <a:spLocks noChangeArrowheads="1"/>
            </p:cNvSpPr>
            <p:nvPr/>
          </p:nvSpPr>
          <p:spPr bwMode="auto">
            <a:xfrm>
              <a:off x="0" y="0"/>
              <a:ext cx="852913" cy="812800"/>
            </a:xfrm>
            <a:custGeom>
              <a:avLst/>
              <a:gdLst>
                <a:gd name="T0" fmla="*/ 0 w 852913"/>
                <a:gd name="T1" fmla="*/ 0 h 812800"/>
                <a:gd name="T2" fmla="*/ 852913 w 852913"/>
                <a:gd name="T3" fmla="*/ 812800 h 812800"/>
              </a:gdLst>
              <a:ahLst/>
              <a:cxnLst/>
              <a:rect l="T0" t="T1" r="T2" b="T3"/>
              <a:pathLst>
                <a:path w="852913" h="812800">
                  <a:moveTo>
                    <a:pt x="426456" y="0"/>
                  </a:moveTo>
                  <a:cubicBezTo>
                    <a:pt x="190931" y="0"/>
                    <a:pt x="0" y="181951"/>
                    <a:pt x="0" y="406400"/>
                  </a:cubicBezTo>
                  <a:cubicBezTo>
                    <a:pt x="0" y="630849"/>
                    <a:pt x="190931" y="812800"/>
                    <a:pt x="426456" y="812800"/>
                  </a:cubicBezTo>
                  <a:cubicBezTo>
                    <a:pt x="661982" y="812800"/>
                    <a:pt x="852913" y="630849"/>
                    <a:pt x="852913" y="406400"/>
                  </a:cubicBezTo>
                  <a:cubicBezTo>
                    <a:pt x="852913" y="181951"/>
                    <a:pt x="661982" y="0"/>
                    <a:pt x="426456" y="0"/>
                  </a:cubicBezTo>
                  <a:close/>
                </a:path>
              </a:pathLst>
            </a:custGeom>
            <a:solidFill>
              <a:srgbClr val="FFB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2804" name="TextBox 9"/>
            <p:cNvSpPr txBox="1">
              <a:spLocks noChangeArrowheads="1"/>
            </p:cNvSpPr>
            <p:nvPr/>
          </p:nvSpPr>
          <p:spPr bwMode="auto">
            <a:xfrm>
              <a:off x="79961" y="19050"/>
              <a:ext cx="692992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32774" name="Group 10"/>
          <p:cNvGrpSpPr>
            <a:grpSpLocks noChangeAspect="1"/>
          </p:cNvGrpSpPr>
          <p:nvPr/>
        </p:nvGrpSpPr>
        <p:grpSpPr bwMode="auto">
          <a:xfrm>
            <a:off x="1916113" y="2568575"/>
            <a:ext cx="5148262" cy="5149850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t="-16625" b="-16625"/>
              </a:stretch>
            </a:blipFill>
          </p:spPr>
        </p:sp>
      </p:grpSp>
      <p:sp>
        <p:nvSpPr>
          <p:cNvPr id="32775" name="Freeform 12"/>
          <p:cNvSpPr>
            <a:spLocks noChangeArrowheads="1"/>
          </p:cNvSpPr>
          <p:nvPr/>
        </p:nvSpPr>
        <p:spPr bwMode="auto">
          <a:xfrm rot="10800000">
            <a:off x="4397375" y="750888"/>
            <a:ext cx="4392613" cy="8785225"/>
          </a:xfrm>
          <a:custGeom>
            <a:avLst/>
            <a:gdLst>
              <a:gd name="T0" fmla="*/ 0 w 4392637"/>
              <a:gd name="T1" fmla="*/ 0 h 8785274"/>
              <a:gd name="T2" fmla="*/ 4392637 w 4392637"/>
              <a:gd name="T3" fmla="*/ 8785274 h 8785274"/>
            </a:gdLst>
            <a:ahLst/>
            <a:cxnLst/>
            <a:rect l="T0" t="T1" r="T2" b="T3"/>
            <a:pathLst>
              <a:path w="4392637" h="8785274">
                <a:moveTo>
                  <a:pt x="0" y="0"/>
                </a:moveTo>
                <a:lnTo>
                  <a:pt x="4392637" y="0"/>
                </a:lnTo>
                <a:lnTo>
                  <a:pt x="4392637" y="8785274"/>
                </a:lnTo>
                <a:lnTo>
                  <a:pt x="0" y="878527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grpSp>
        <p:nvGrpSpPr>
          <p:cNvPr id="32776" name="Group 14"/>
          <p:cNvGrpSpPr>
            <a:grpSpLocks/>
          </p:cNvGrpSpPr>
          <p:nvPr/>
        </p:nvGrpSpPr>
        <p:grpSpPr bwMode="auto">
          <a:xfrm>
            <a:off x="1303338" y="2352675"/>
            <a:ext cx="431800" cy="431800"/>
            <a:chOff x="0" y="0"/>
            <a:chExt cx="812800" cy="812800"/>
          </a:xfrm>
        </p:grpSpPr>
        <p:sp>
          <p:nvSpPr>
            <p:cNvPr id="32798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AF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2799" name="TextBox 16"/>
            <p:cNvSpPr txBox="1">
              <a:spLocks noChangeArrowheads="1"/>
            </p:cNvSpPr>
            <p:nvPr/>
          </p:nvSpPr>
          <p:spPr bwMode="auto">
            <a:xfrm>
              <a:off x="76200" y="19050"/>
              <a:ext cx="6604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32777" name="Group 17"/>
          <p:cNvGrpSpPr>
            <a:grpSpLocks/>
          </p:cNvGrpSpPr>
          <p:nvPr/>
        </p:nvGrpSpPr>
        <p:grpSpPr bwMode="auto">
          <a:xfrm>
            <a:off x="1246188" y="7456488"/>
            <a:ext cx="431800" cy="431800"/>
            <a:chOff x="0" y="0"/>
            <a:chExt cx="812800" cy="812800"/>
          </a:xfrm>
        </p:grpSpPr>
        <p:sp>
          <p:nvSpPr>
            <p:cNvPr id="32796" name="Freeform 18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AF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2797" name="TextBox 19"/>
            <p:cNvSpPr txBox="1">
              <a:spLocks noChangeArrowheads="1"/>
            </p:cNvSpPr>
            <p:nvPr/>
          </p:nvSpPr>
          <p:spPr bwMode="auto">
            <a:xfrm>
              <a:off x="76200" y="19050"/>
              <a:ext cx="6604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32778" name="Group 20"/>
          <p:cNvGrpSpPr>
            <a:grpSpLocks/>
          </p:cNvGrpSpPr>
          <p:nvPr/>
        </p:nvGrpSpPr>
        <p:grpSpPr bwMode="auto">
          <a:xfrm>
            <a:off x="103188" y="9090025"/>
            <a:ext cx="2832100" cy="2832100"/>
            <a:chOff x="0" y="0"/>
            <a:chExt cx="812800" cy="812800"/>
          </a:xfrm>
        </p:grpSpPr>
        <p:sp>
          <p:nvSpPr>
            <p:cNvPr id="32794" name="Freeform 21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733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2795" name="TextBox 22"/>
            <p:cNvSpPr txBox="1">
              <a:spLocks noChangeArrowheads="1"/>
            </p:cNvSpPr>
            <p:nvPr/>
          </p:nvSpPr>
          <p:spPr bwMode="auto">
            <a:xfrm>
              <a:off x="76200" y="19050"/>
              <a:ext cx="6604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32779" name="Group 23"/>
          <p:cNvGrpSpPr>
            <a:grpSpLocks/>
          </p:cNvGrpSpPr>
          <p:nvPr/>
        </p:nvGrpSpPr>
        <p:grpSpPr bwMode="auto">
          <a:xfrm>
            <a:off x="1822450" y="434975"/>
            <a:ext cx="1187450" cy="1187450"/>
            <a:chOff x="0" y="0"/>
            <a:chExt cx="812800" cy="812800"/>
          </a:xfrm>
        </p:grpSpPr>
        <p:sp>
          <p:nvSpPr>
            <p:cNvPr id="32792" name="Freeform 24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733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2793" name="TextBox 25"/>
            <p:cNvSpPr txBox="1">
              <a:spLocks noChangeArrowheads="1"/>
            </p:cNvSpPr>
            <p:nvPr/>
          </p:nvSpPr>
          <p:spPr bwMode="auto">
            <a:xfrm>
              <a:off x="76200" y="19050"/>
              <a:ext cx="6604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32780" name="Group 26"/>
          <p:cNvGrpSpPr>
            <a:grpSpLocks/>
          </p:cNvGrpSpPr>
          <p:nvPr/>
        </p:nvGrpSpPr>
        <p:grpSpPr bwMode="auto">
          <a:xfrm>
            <a:off x="7516813" y="8710613"/>
            <a:ext cx="1050925" cy="1050925"/>
            <a:chOff x="0" y="0"/>
            <a:chExt cx="812800" cy="812800"/>
          </a:xfrm>
        </p:grpSpPr>
        <p:sp>
          <p:nvSpPr>
            <p:cNvPr id="32790" name="Freeform 27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733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2791" name="TextBox 28"/>
            <p:cNvSpPr txBox="1">
              <a:spLocks noChangeArrowheads="1"/>
            </p:cNvSpPr>
            <p:nvPr/>
          </p:nvSpPr>
          <p:spPr bwMode="auto">
            <a:xfrm>
              <a:off x="76200" y="19050"/>
              <a:ext cx="6604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32781" name="Group 29"/>
          <p:cNvGrpSpPr>
            <a:grpSpLocks/>
          </p:cNvGrpSpPr>
          <p:nvPr/>
        </p:nvGrpSpPr>
        <p:grpSpPr bwMode="auto">
          <a:xfrm>
            <a:off x="8042275" y="-896938"/>
            <a:ext cx="1795463" cy="1793876"/>
            <a:chOff x="0" y="0"/>
            <a:chExt cx="812800" cy="812800"/>
          </a:xfrm>
        </p:grpSpPr>
        <p:sp>
          <p:nvSpPr>
            <p:cNvPr id="32788" name="Freeform 30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2789" name="TextBox 31"/>
            <p:cNvSpPr txBox="1">
              <a:spLocks noChangeArrowheads="1"/>
            </p:cNvSpPr>
            <p:nvPr/>
          </p:nvSpPr>
          <p:spPr bwMode="auto">
            <a:xfrm>
              <a:off x="76200" y="19050"/>
              <a:ext cx="6604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800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sp>
        <p:nvSpPr>
          <p:cNvPr id="32782" name="Freeform 32"/>
          <p:cNvSpPr>
            <a:spLocks noChangeArrowheads="1"/>
          </p:cNvSpPr>
          <p:nvPr/>
        </p:nvSpPr>
        <p:spPr bwMode="auto">
          <a:xfrm>
            <a:off x="10148888" y="5716588"/>
            <a:ext cx="9898062" cy="1116012"/>
          </a:xfrm>
          <a:custGeom>
            <a:avLst/>
            <a:gdLst>
              <a:gd name="T0" fmla="*/ 0 w 9897851"/>
              <a:gd name="T1" fmla="*/ 0 h 1115758"/>
              <a:gd name="T2" fmla="*/ 9897851 w 9897851"/>
              <a:gd name="T3" fmla="*/ 1115758 h 1115758"/>
            </a:gdLst>
            <a:ahLst/>
            <a:cxnLst/>
            <a:rect l="T0" t="T1" r="T2" b="T3"/>
            <a:pathLst>
              <a:path w="9897851" h="1115758">
                <a:moveTo>
                  <a:pt x="0" y="0"/>
                </a:moveTo>
                <a:lnTo>
                  <a:pt x="9897851" y="0"/>
                </a:lnTo>
                <a:lnTo>
                  <a:pt x="9897851" y="1115757"/>
                </a:lnTo>
                <a:lnTo>
                  <a:pt x="0" y="111575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3" name="Freeform 33"/>
          <p:cNvSpPr/>
          <p:nvPr/>
        </p:nvSpPr>
        <p:spPr>
          <a:xfrm>
            <a:off x="12291179" y="7622483"/>
            <a:ext cx="5612478" cy="2409095"/>
          </a:xfrm>
          <a:custGeom>
            <a:avLst/>
            <a:gdLst/>
            <a:ahLst/>
            <a:cxnLst/>
            <a:rect l="l" t="t" r="r" b="b"/>
            <a:pathLst>
              <a:path w="5612478" h="2409095">
                <a:moveTo>
                  <a:pt x="0" y="0"/>
                </a:moveTo>
                <a:lnTo>
                  <a:pt x="5612479" y="0"/>
                </a:lnTo>
                <a:lnTo>
                  <a:pt x="5612479" y="2409095"/>
                </a:lnTo>
                <a:lnTo>
                  <a:pt x="0" y="24090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9554" r="-39554"/>
            </a:stretch>
          </a:blipFill>
        </p:spPr>
      </p:sp>
      <p:sp>
        <p:nvSpPr>
          <p:cNvPr id="34" name="TextBox 34"/>
          <p:cNvSpPr txBox="1"/>
          <p:nvPr/>
        </p:nvSpPr>
        <p:spPr>
          <a:xfrm>
            <a:off x="9212263" y="1136650"/>
            <a:ext cx="8047037" cy="37893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r" fontAlgn="auto">
              <a:lnSpc>
                <a:spcPts val="98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199">
                <a:solidFill>
                  <a:srgbClr val="000000"/>
                </a:solidFill>
                <a:latin typeface="Poppins Bold"/>
                <a:cs typeface="+mn-cs"/>
              </a:rPr>
              <a:t>Finanse, podwyżki, remonty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1220450" y="5948363"/>
            <a:ext cx="5989638" cy="6762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r" fontAlgn="auto">
              <a:lnSpc>
                <a:spcPts val="5147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89">
                <a:solidFill>
                  <a:srgbClr val="FFFFFF"/>
                </a:solidFill>
                <a:latin typeface="Poppins Semi-Bold"/>
                <a:cs typeface="+mn-cs"/>
              </a:rPr>
              <a:t>WOŁÓW, 16.11.2023r.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reeform 2"/>
          <p:cNvSpPr>
            <a:spLocks noChangeArrowheads="1"/>
          </p:cNvSpPr>
          <p:nvPr/>
        </p:nvSpPr>
        <p:spPr bwMode="auto">
          <a:xfrm>
            <a:off x="12428538" y="-6575425"/>
            <a:ext cx="11718925" cy="11718925"/>
          </a:xfrm>
          <a:custGeom>
            <a:avLst/>
            <a:gdLst>
              <a:gd name="T0" fmla="*/ 0 w 11718284"/>
              <a:gd name="T1" fmla="*/ 0 h 11718284"/>
              <a:gd name="T2" fmla="*/ 11718284 w 11718284"/>
              <a:gd name="T3" fmla="*/ 11718284 h 11718284"/>
            </a:gdLst>
            <a:ahLst/>
            <a:cxnLst/>
            <a:rect l="T0" t="T1" r="T2" b="T3"/>
            <a:pathLst>
              <a:path w="11718284" h="11718284">
                <a:moveTo>
                  <a:pt x="0" y="0"/>
                </a:moveTo>
                <a:lnTo>
                  <a:pt x="11718284" y="0"/>
                </a:lnTo>
                <a:lnTo>
                  <a:pt x="11718284" y="11718284"/>
                </a:lnTo>
                <a:lnTo>
                  <a:pt x="0" y="1171828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5059" name="Freeform 3"/>
          <p:cNvSpPr>
            <a:spLocks noChangeArrowheads="1"/>
          </p:cNvSpPr>
          <p:nvPr/>
        </p:nvSpPr>
        <p:spPr bwMode="auto">
          <a:xfrm>
            <a:off x="11214100" y="366713"/>
            <a:ext cx="1004888" cy="1004887"/>
          </a:xfrm>
          <a:custGeom>
            <a:avLst/>
            <a:gdLst>
              <a:gd name="T0" fmla="*/ 0 w 1004905"/>
              <a:gd name="T1" fmla="*/ 0 h 1004905"/>
              <a:gd name="T2" fmla="*/ 1004905 w 1004905"/>
              <a:gd name="T3" fmla="*/ 1004905 h 1004905"/>
            </a:gdLst>
            <a:ahLst/>
            <a:cxnLst/>
            <a:rect l="T0" t="T1" r="T2" b="T3"/>
            <a:pathLst>
              <a:path w="1004905" h="1004905">
                <a:moveTo>
                  <a:pt x="0" y="0"/>
                </a:moveTo>
                <a:lnTo>
                  <a:pt x="1004906" y="0"/>
                </a:lnTo>
                <a:lnTo>
                  <a:pt x="1004906" y="1004905"/>
                </a:lnTo>
                <a:lnTo>
                  <a:pt x="0" y="100490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" name="TextBox 4"/>
          <p:cNvSpPr txBox="1"/>
          <p:nvPr/>
        </p:nvSpPr>
        <p:spPr>
          <a:xfrm>
            <a:off x="1428696" y="785782"/>
            <a:ext cx="11787270" cy="8775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ts val="874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dirty="0" smtClean="0">
                <a:solidFill>
                  <a:srgbClr val="D6801C"/>
                </a:solidFill>
                <a:latin typeface="Poppins Bold"/>
                <a:cs typeface="+mn-cs"/>
              </a:rPr>
              <a:t>Szkoły samorządowe a my – różnice w uprawnieniach na niekorzyść naszych nauczycieli                                                                                     </a:t>
            </a:r>
            <a:r>
              <a:rPr lang="en-US" sz="3600" dirty="0" smtClean="0">
                <a:solidFill>
                  <a:srgbClr val="D6801C"/>
                </a:solidFill>
                <a:latin typeface="Poppins Bold"/>
                <a:cs typeface="+mn-cs"/>
              </a:rPr>
              <a:t>-</a:t>
            </a:r>
            <a:r>
              <a:rPr lang="en-US" sz="3600" dirty="0" err="1" smtClean="0">
                <a:solidFill>
                  <a:srgbClr val="D6801C"/>
                </a:solidFill>
                <a:latin typeface="Poppins Bold"/>
                <a:cs typeface="+mn-cs"/>
              </a:rPr>
              <a:t>mniejsze</a:t>
            </a:r>
            <a:r>
              <a:rPr lang="en-US" sz="3600" dirty="0" smtClean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en-US" sz="3600" dirty="0" err="1">
                <a:solidFill>
                  <a:srgbClr val="D6801C"/>
                </a:solidFill>
                <a:latin typeface="Poppins Bold"/>
                <a:cs typeface="+mn-cs"/>
              </a:rPr>
              <a:t>stawki</a:t>
            </a:r>
            <a:r>
              <a:rPr lang="en-US" sz="3600" dirty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en-US" sz="3600" dirty="0" err="1">
                <a:solidFill>
                  <a:srgbClr val="D6801C"/>
                </a:solidFill>
                <a:latin typeface="Poppins Bold"/>
                <a:cs typeface="+mn-cs"/>
              </a:rPr>
              <a:t>za</a:t>
            </a:r>
            <a:r>
              <a:rPr lang="en-US" sz="3600" dirty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en-US" sz="3600" dirty="0" err="1">
                <a:solidFill>
                  <a:srgbClr val="D6801C"/>
                </a:solidFill>
                <a:latin typeface="Poppins Bold"/>
                <a:cs typeface="+mn-cs"/>
              </a:rPr>
              <a:t>godziny</a:t>
            </a:r>
            <a:r>
              <a:rPr lang="en-US" sz="3600" dirty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en-US" sz="3600" dirty="0" err="1">
                <a:solidFill>
                  <a:srgbClr val="D6801C"/>
                </a:solidFill>
                <a:latin typeface="Poppins Bold"/>
                <a:cs typeface="+mn-cs"/>
              </a:rPr>
              <a:t>ponadwymiarowe</a:t>
            </a:r>
            <a:endParaRPr lang="en-US" sz="3600" dirty="0">
              <a:solidFill>
                <a:srgbClr val="D6801C"/>
              </a:solidFill>
              <a:latin typeface="Poppins Bold"/>
              <a:cs typeface="+mn-cs"/>
            </a:endParaRPr>
          </a:p>
          <a:p>
            <a:pPr fontAlgn="auto">
              <a:lnSpc>
                <a:spcPts val="874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D6801C"/>
                </a:solidFill>
                <a:latin typeface="Poppins Bold"/>
                <a:cs typeface="+mn-cs"/>
              </a:rPr>
              <a:t>-</a:t>
            </a:r>
            <a:r>
              <a:rPr lang="en-US" sz="3600" dirty="0" err="1">
                <a:solidFill>
                  <a:srgbClr val="D6801C"/>
                </a:solidFill>
                <a:latin typeface="Poppins Bold"/>
                <a:cs typeface="+mn-cs"/>
              </a:rPr>
              <a:t>brak</a:t>
            </a:r>
            <a:r>
              <a:rPr lang="en-US" sz="3600" dirty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en-US" sz="3600" dirty="0" err="1">
                <a:solidFill>
                  <a:srgbClr val="D6801C"/>
                </a:solidFill>
                <a:latin typeface="Poppins Bold"/>
                <a:cs typeface="+mn-cs"/>
              </a:rPr>
              <a:t>trzynastki</a:t>
            </a:r>
            <a:endParaRPr lang="en-US" sz="3600" dirty="0">
              <a:solidFill>
                <a:srgbClr val="D6801C"/>
              </a:solidFill>
              <a:latin typeface="Poppins Bold"/>
              <a:cs typeface="+mn-cs"/>
            </a:endParaRPr>
          </a:p>
          <a:p>
            <a:pPr fontAlgn="auto">
              <a:lnSpc>
                <a:spcPts val="874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D6801C"/>
                </a:solidFill>
                <a:latin typeface="Poppins Bold"/>
                <a:cs typeface="+mn-cs"/>
              </a:rPr>
              <a:t>-</a:t>
            </a:r>
            <a:r>
              <a:rPr lang="en-US" sz="3600" dirty="0" err="1">
                <a:solidFill>
                  <a:srgbClr val="D6801C"/>
                </a:solidFill>
                <a:latin typeface="Poppins Bold"/>
                <a:cs typeface="+mn-cs"/>
              </a:rPr>
              <a:t>brak</a:t>
            </a:r>
            <a:r>
              <a:rPr lang="en-US" sz="3600" dirty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en-US" sz="3600" dirty="0" err="1">
                <a:solidFill>
                  <a:srgbClr val="D6801C"/>
                </a:solidFill>
                <a:latin typeface="Poppins Bold"/>
                <a:cs typeface="+mn-cs"/>
              </a:rPr>
              <a:t>odpraw</a:t>
            </a:r>
            <a:r>
              <a:rPr lang="en-US" sz="3600" dirty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en-US" sz="3600" dirty="0" err="1">
                <a:solidFill>
                  <a:srgbClr val="D6801C"/>
                </a:solidFill>
                <a:latin typeface="Poppins Bold"/>
                <a:cs typeface="+mn-cs"/>
              </a:rPr>
              <a:t>trzymiesięcznych</a:t>
            </a:r>
            <a:endParaRPr lang="en-US" sz="3600" dirty="0">
              <a:solidFill>
                <a:srgbClr val="D6801C"/>
              </a:solidFill>
              <a:latin typeface="Poppins Bold"/>
              <a:cs typeface="+mn-cs"/>
            </a:endParaRPr>
          </a:p>
          <a:p>
            <a:pPr fontAlgn="auto">
              <a:lnSpc>
                <a:spcPts val="874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D6801C"/>
                </a:solidFill>
                <a:latin typeface="Poppins Bold"/>
                <a:cs typeface="+mn-cs"/>
              </a:rPr>
              <a:t>-</a:t>
            </a:r>
            <a:r>
              <a:rPr lang="en-US" sz="3600" dirty="0" err="1">
                <a:solidFill>
                  <a:srgbClr val="D6801C"/>
                </a:solidFill>
                <a:latin typeface="Poppins Bold"/>
                <a:cs typeface="+mn-cs"/>
              </a:rPr>
              <a:t>brak</a:t>
            </a:r>
            <a:r>
              <a:rPr lang="en-US" sz="3600" dirty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en-US" sz="3600" dirty="0" err="1">
                <a:solidFill>
                  <a:srgbClr val="D6801C"/>
                </a:solidFill>
                <a:latin typeface="Poppins Bold"/>
                <a:cs typeface="+mn-cs"/>
              </a:rPr>
              <a:t>dodatków</a:t>
            </a:r>
            <a:r>
              <a:rPr lang="en-US" sz="3600" dirty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en-US" sz="3600" dirty="0" err="1">
                <a:solidFill>
                  <a:srgbClr val="D6801C"/>
                </a:solidFill>
                <a:latin typeface="Poppins Bold"/>
                <a:cs typeface="+mn-cs"/>
              </a:rPr>
              <a:t>za</a:t>
            </a:r>
            <a:r>
              <a:rPr lang="en-US" sz="3600" dirty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en-US" sz="3600" dirty="0" err="1">
                <a:solidFill>
                  <a:srgbClr val="D6801C"/>
                </a:solidFill>
                <a:latin typeface="Poppins Bold"/>
                <a:cs typeface="+mn-cs"/>
              </a:rPr>
              <a:t>wysługę</a:t>
            </a:r>
            <a:endParaRPr lang="en-US" sz="3600" dirty="0">
              <a:solidFill>
                <a:srgbClr val="D6801C"/>
              </a:solidFill>
              <a:latin typeface="Poppins Bold"/>
              <a:cs typeface="+mn-cs"/>
            </a:endParaRPr>
          </a:p>
          <a:p>
            <a:pPr fontAlgn="auto">
              <a:lnSpc>
                <a:spcPts val="874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D6801C"/>
                </a:solidFill>
                <a:latin typeface="Poppins Bold"/>
                <a:cs typeface="+mn-cs"/>
              </a:rPr>
              <a:t>-</a:t>
            </a:r>
            <a:r>
              <a:rPr lang="en-US" sz="3600" dirty="0" err="1">
                <a:solidFill>
                  <a:srgbClr val="D6801C"/>
                </a:solidFill>
                <a:latin typeface="Poppins Bold"/>
                <a:cs typeface="+mn-cs"/>
              </a:rPr>
              <a:t>brak</a:t>
            </a:r>
            <a:r>
              <a:rPr lang="en-US" sz="3600" dirty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en-US" sz="3600" dirty="0" err="1">
                <a:solidFill>
                  <a:srgbClr val="D6801C"/>
                </a:solidFill>
                <a:latin typeface="Poppins Bold"/>
                <a:cs typeface="+mn-cs"/>
              </a:rPr>
              <a:t>dodatków</a:t>
            </a:r>
            <a:r>
              <a:rPr lang="en-US" sz="3600" dirty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en-US" sz="3600" dirty="0" err="1">
                <a:solidFill>
                  <a:srgbClr val="D6801C"/>
                </a:solidFill>
                <a:latin typeface="Poppins Bold"/>
                <a:cs typeface="+mn-cs"/>
              </a:rPr>
              <a:t>motywacyjnych</a:t>
            </a:r>
            <a:endParaRPr lang="en-US" sz="3600" dirty="0">
              <a:solidFill>
                <a:srgbClr val="D6801C"/>
              </a:solidFill>
              <a:latin typeface="Poppins Bold"/>
              <a:cs typeface="+mn-cs"/>
            </a:endParaRPr>
          </a:p>
          <a:p>
            <a:pPr fontAlgn="auto">
              <a:lnSpc>
                <a:spcPts val="874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D6801C"/>
                </a:solidFill>
                <a:latin typeface="Poppins Bold"/>
                <a:cs typeface="+mn-cs"/>
              </a:rPr>
              <a:t>-</a:t>
            </a:r>
            <a:r>
              <a:rPr lang="en-US" sz="3600" dirty="0" err="1">
                <a:solidFill>
                  <a:srgbClr val="D6801C"/>
                </a:solidFill>
                <a:latin typeface="Poppins Bold"/>
                <a:cs typeface="+mn-cs"/>
              </a:rPr>
              <a:t>brak</a:t>
            </a:r>
            <a:r>
              <a:rPr lang="en-US" sz="3600" dirty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en-US" sz="3600" dirty="0" err="1">
                <a:solidFill>
                  <a:srgbClr val="D6801C"/>
                </a:solidFill>
                <a:latin typeface="Poppins Bold"/>
                <a:cs typeface="+mn-cs"/>
              </a:rPr>
              <a:t>nagród</a:t>
            </a:r>
            <a:r>
              <a:rPr lang="en-US" sz="3600" dirty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en-US" sz="3600" dirty="0" err="1">
                <a:solidFill>
                  <a:srgbClr val="D6801C"/>
                </a:solidFill>
                <a:latin typeface="Poppins Bold"/>
                <a:cs typeface="+mn-cs"/>
              </a:rPr>
              <a:t>jubileuszowych</a:t>
            </a:r>
            <a:endParaRPr lang="en-US" sz="3600" dirty="0">
              <a:solidFill>
                <a:srgbClr val="D6801C"/>
              </a:solidFill>
              <a:latin typeface="Poppins Bold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1320800" y="-979488"/>
            <a:ext cx="20929600" cy="11928476"/>
            <a:chOff x="0" y="0"/>
            <a:chExt cx="5512611" cy="3141615"/>
          </a:xfrm>
        </p:grpSpPr>
        <p:sp>
          <p:nvSpPr>
            <p:cNvPr id="83972" name="Freeform 3"/>
            <p:cNvSpPr>
              <a:spLocks noChangeArrowheads="1"/>
            </p:cNvSpPr>
            <p:nvPr/>
          </p:nvSpPr>
          <p:spPr bwMode="auto">
            <a:xfrm>
              <a:off x="0" y="0"/>
              <a:ext cx="5512611" cy="3141615"/>
            </a:xfrm>
            <a:custGeom>
              <a:avLst/>
              <a:gdLst>
                <a:gd name="T0" fmla="*/ 0 w 5512611"/>
                <a:gd name="T1" fmla="*/ 0 h 3141615"/>
                <a:gd name="T2" fmla="*/ 5512611 w 5512611"/>
                <a:gd name="T3" fmla="*/ 3141615 h 3141615"/>
              </a:gdLst>
              <a:ahLst/>
              <a:cxnLst/>
              <a:rect l="T0" t="T1" r="T2" b="T3"/>
              <a:pathLst>
                <a:path w="5512611" h="3141615">
                  <a:moveTo>
                    <a:pt x="0" y="0"/>
                  </a:moveTo>
                  <a:lnTo>
                    <a:pt x="5512611" y="0"/>
                  </a:lnTo>
                  <a:lnTo>
                    <a:pt x="5512611" y="3141615"/>
                  </a:lnTo>
                  <a:lnTo>
                    <a:pt x="0" y="3141615"/>
                  </a:lnTo>
                  <a:close/>
                </a:path>
              </a:pathLst>
            </a:custGeom>
            <a:solidFill>
              <a:srgbClr val="D6801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3973" name="TextBox 4"/>
            <p:cNvSpPr txBox="1">
              <a:spLocks noChangeArrowheads="1"/>
            </p:cNvSpPr>
            <p:nvPr/>
          </p:nvSpPr>
          <p:spPr bwMode="auto">
            <a:xfrm>
              <a:off x="0" y="-38100"/>
              <a:ext cx="5512611" cy="3179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sp>
        <p:nvSpPr>
          <p:cNvPr id="83971" name="Freeform 5"/>
          <p:cNvSpPr>
            <a:spLocks noChangeArrowheads="1"/>
          </p:cNvSpPr>
          <p:nvPr/>
        </p:nvSpPr>
        <p:spPr bwMode="auto">
          <a:xfrm>
            <a:off x="4071902" y="690563"/>
            <a:ext cx="9858443" cy="8905875"/>
          </a:xfrm>
          <a:custGeom>
            <a:avLst/>
            <a:gdLst>
              <a:gd name="T0" fmla="*/ 0 w 8394196"/>
              <a:gd name="T1" fmla="*/ 0 h 8904954"/>
              <a:gd name="T2" fmla="*/ 8394196 w 8394196"/>
              <a:gd name="T3" fmla="*/ 8904954 h 8904954"/>
            </a:gdLst>
            <a:ahLst/>
            <a:cxnLst/>
            <a:rect l="T0" t="T1" r="T2" b="T3"/>
            <a:pathLst>
              <a:path w="8394196" h="8904954">
                <a:moveTo>
                  <a:pt x="0" y="0"/>
                </a:moveTo>
                <a:lnTo>
                  <a:pt x="8394197" y="0"/>
                </a:lnTo>
                <a:lnTo>
                  <a:pt x="8394197" y="8904954"/>
                </a:lnTo>
                <a:lnTo>
                  <a:pt x="0" y="890495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reeform 2"/>
          <p:cNvSpPr>
            <a:spLocks noChangeArrowheads="1"/>
          </p:cNvSpPr>
          <p:nvPr/>
        </p:nvSpPr>
        <p:spPr bwMode="auto">
          <a:xfrm>
            <a:off x="11214100" y="-465138"/>
            <a:ext cx="11717338" cy="11718926"/>
          </a:xfrm>
          <a:custGeom>
            <a:avLst/>
            <a:gdLst>
              <a:gd name="T0" fmla="*/ 0 w 11718284"/>
              <a:gd name="T1" fmla="*/ 0 h 11718284"/>
              <a:gd name="T2" fmla="*/ 11718284 w 11718284"/>
              <a:gd name="T3" fmla="*/ 11718284 h 11718284"/>
            </a:gdLst>
            <a:ahLst/>
            <a:cxnLst/>
            <a:rect l="T0" t="T1" r="T2" b="T3"/>
            <a:pathLst>
              <a:path w="11718284" h="11718284">
                <a:moveTo>
                  <a:pt x="0" y="0"/>
                </a:moveTo>
                <a:lnTo>
                  <a:pt x="11718284" y="0"/>
                </a:lnTo>
                <a:lnTo>
                  <a:pt x="11718284" y="11718284"/>
                </a:lnTo>
                <a:lnTo>
                  <a:pt x="0" y="1171828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6083" name="Freeform 3"/>
          <p:cNvSpPr>
            <a:spLocks noChangeArrowheads="1"/>
          </p:cNvSpPr>
          <p:nvPr/>
        </p:nvSpPr>
        <p:spPr bwMode="auto">
          <a:xfrm>
            <a:off x="11214100" y="366713"/>
            <a:ext cx="1004888" cy="1004887"/>
          </a:xfrm>
          <a:custGeom>
            <a:avLst/>
            <a:gdLst>
              <a:gd name="T0" fmla="*/ 0 w 1004905"/>
              <a:gd name="T1" fmla="*/ 0 h 1004905"/>
              <a:gd name="T2" fmla="*/ 1004905 w 1004905"/>
              <a:gd name="T3" fmla="*/ 1004905 h 1004905"/>
            </a:gdLst>
            <a:ahLst/>
            <a:cxnLst/>
            <a:rect l="T0" t="T1" r="T2" b="T3"/>
            <a:pathLst>
              <a:path w="1004905" h="1004905">
                <a:moveTo>
                  <a:pt x="0" y="0"/>
                </a:moveTo>
                <a:lnTo>
                  <a:pt x="1004906" y="0"/>
                </a:lnTo>
                <a:lnTo>
                  <a:pt x="1004906" y="1004905"/>
                </a:lnTo>
                <a:lnTo>
                  <a:pt x="0" y="100490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1338263" y="1784350"/>
            <a:ext cx="8850312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7875"/>
              </a:lnSpc>
            </a:pPr>
            <a:r>
              <a:rPr lang="en-US" sz="4500">
                <a:solidFill>
                  <a:srgbClr val="D6801C"/>
                </a:solidFill>
                <a:latin typeface="Poppins Bold" charset="-18"/>
              </a:rPr>
              <a:t>Należy doprowadzić do wyrównania tej różnicy płac, ponieważ w 2024 roku szykowana jest kolejna</a:t>
            </a:r>
          </a:p>
          <a:p>
            <a:pPr>
              <a:lnSpc>
                <a:spcPts val="7875"/>
              </a:lnSpc>
            </a:pPr>
            <a:r>
              <a:rPr lang="en-US" sz="4500">
                <a:solidFill>
                  <a:srgbClr val="D6801C"/>
                </a:solidFill>
                <a:latin typeface="Poppins Bold" charset="-18"/>
              </a:rPr>
              <a:t>podwyżka w szkołach publicznych wynosząca 30%.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reeform 2"/>
          <p:cNvSpPr>
            <a:spLocks noChangeArrowheads="1"/>
          </p:cNvSpPr>
          <p:nvPr/>
        </p:nvSpPr>
        <p:spPr bwMode="auto">
          <a:xfrm>
            <a:off x="12846050" y="-4989513"/>
            <a:ext cx="11718925" cy="11717338"/>
          </a:xfrm>
          <a:custGeom>
            <a:avLst/>
            <a:gdLst>
              <a:gd name="T0" fmla="*/ 0 w 11718284"/>
              <a:gd name="T1" fmla="*/ 0 h 11718284"/>
              <a:gd name="T2" fmla="*/ 11718284 w 11718284"/>
              <a:gd name="T3" fmla="*/ 11718284 h 11718284"/>
            </a:gdLst>
            <a:ahLst/>
            <a:cxnLst/>
            <a:rect l="T0" t="T1" r="T2" b="T3"/>
            <a:pathLst>
              <a:path w="11718284" h="11718284">
                <a:moveTo>
                  <a:pt x="0" y="0"/>
                </a:moveTo>
                <a:lnTo>
                  <a:pt x="11718284" y="0"/>
                </a:lnTo>
                <a:lnTo>
                  <a:pt x="11718284" y="11718284"/>
                </a:lnTo>
                <a:lnTo>
                  <a:pt x="0" y="1171828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7107" name="Freeform 3"/>
          <p:cNvSpPr>
            <a:spLocks noChangeArrowheads="1"/>
          </p:cNvSpPr>
          <p:nvPr/>
        </p:nvSpPr>
        <p:spPr bwMode="auto">
          <a:xfrm>
            <a:off x="11214100" y="366713"/>
            <a:ext cx="1004888" cy="1004887"/>
          </a:xfrm>
          <a:custGeom>
            <a:avLst/>
            <a:gdLst>
              <a:gd name="T0" fmla="*/ 0 w 1004905"/>
              <a:gd name="T1" fmla="*/ 0 h 1004905"/>
              <a:gd name="T2" fmla="*/ 1004905 w 1004905"/>
              <a:gd name="T3" fmla="*/ 1004905 h 1004905"/>
            </a:gdLst>
            <a:ahLst/>
            <a:cxnLst/>
            <a:rect l="T0" t="T1" r="T2" b="T3"/>
            <a:pathLst>
              <a:path w="1004905" h="1004905">
                <a:moveTo>
                  <a:pt x="0" y="0"/>
                </a:moveTo>
                <a:lnTo>
                  <a:pt x="1004906" y="0"/>
                </a:lnTo>
                <a:lnTo>
                  <a:pt x="1004906" y="1004905"/>
                </a:lnTo>
                <a:lnTo>
                  <a:pt x="0" y="100490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7108" name="TextBox 4"/>
          <p:cNvSpPr txBox="1">
            <a:spLocks noChangeArrowheads="1"/>
          </p:cNvSpPr>
          <p:nvPr/>
        </p:nvSpPr>
        <p:spPr bwMode="auto">
          <a:xfrm>
            <a:off x="1028700" y="2338388"/>
            <a:ext cx="10687050" cy="4360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8463"/>
              </a:lnSpc>
            </a:pPr>
            <a:r>
              <a:rPr lang="en-US" sz="4500" dirty="0" err="1">
                <a:solidFill>
                  <a:srgbClr val="D6801C"/>
                </a:solidFill>
                <a:latin typeface="Poppins Bold" charset="-18"/>
              </a:rPr>
              <a:t>Dlaczego</a:t>
            </a:r>
            <a:r>
              <a:rPr lang="en-US" sz="4500" dirty="0">
                <a:solidFill>
                  <a:srgbClr val="D6801C"/>
                </a:solidFill>
                <a:latin typeface="Poppins Bold" charset="-18"/>
              </a:rPr>
              <a:t> </a:t>
            </a:r>
            <a:r>
              <a:rPr lang="en-US" sz="4500" dirty="0" err="1">
                <a:solidFill>
                  <a:srgbClr val="D6801C"/>
                </a:solidFill>
                <a:latin typeface="Poppins Bold" charset="-18"/>
              </a:rPr>
              <a:t>subwencja</a:t>
            </a:r>
            <a:r>
              <a:rPr lang="en-US" sz="4500" dirty="0">
                <a:solidFill>
                  <a:srgbClr val="D6801C"/>
                </a:solidFill>
                <a:latin typeface="Poppins Bold" charset="-18"/>
              </a:rPr>
              <a:t> </a:t>
            </a:r>
            <a:r>
              <a:rPr lang="en-US" sz="4500" dirty="0" err="1">
                <a:solidFill>
                  <a:srgbClr val="D6801C"/>
                </a:solidFill>
                <a:latin typeface="Poppins Bold" charset="-18"/>
              </a:rPr>
              <a:t>nie</a:t>
            </a:r>
            <a:r>
              <a:rPr lang="en-US" sz="4500" dirty="0">
                <a:solidFill>
                  <a:srgbClr val="D6801C"/>
                </a:solidFill>
                <a:latin typeface="Poppins Bold" charset="-18"/>
              </a:rPr>
              <a:t> </a:t>
            </a:r>
            <a:r>
              <a:rPr lang="en-US" sz="4500" dirty="0" err="1">
                <a:solidFill>
                  <a:srgbClr val="D6801C"/>
                </a:solidFill>
                <a:latin typeface="Poppins Bold" charset="-18"/>
              </a:rPr>
              <a:t>wystarcza</a:t>
            </a:r>
            <a:r>
              <a:rPr lang="en-US" sz="4500" dirty="0">
                <a:solidFill>
                  <a:srgbClr val="D6801C"/>
                </a:solidFill>
                <a:latin typeface="Poppins Bold" charset="-18"/>
              </a:rPr>
              <a:t> </a:t>
            </a:r>
            <a:r>
              <a:rPr lang="en-US" sz="4500" dirty="0" err="1">
                <a:solidFill>
                  <a:srgbClr val="D6801C"/>
                </a:solidFill>
                <a:latin typeface="Poppins Bold" charset="-18"/>
              </a:rPr>
              <a:t>na</a:t>
            </a:r>
            <a:r>
              <a:rPr lang="en-US" sz="4500" dirty="0">
                <a:solidFill>
                  <a:srgbClr val="D6801C"/>
                </a:solidFill>
                <a:latin typeface="Poppins Bold" charset="-18"/>
              </a:rPr>
              <a:t> </a:t>
            </a:r>
            <a:r>
              <a:rPr lang="en-US" sz="4500" dirty="0" err="1">
                <a:solidFill>
                  <a:srgbClr val="D6801C"/>
                </a:solidFill>
                <a:latin typeface="Poppins Bold" charset="-18"/>
              </a:rPr>
              <a:t>podwyżki</a:t>
            </a:r>
            <a:r>
              <a:rPr lang="en-US" sz="4500" dirty="0">
                <a:solidFill>
                  <a:srgbClr val="D6801C"/>
                </a:solidFill>
                <a:latin typeface="Poppins Bold" charset="-18"/>
              </a:rPr>
              <a:t> </a:t>
            </a:r>
            <a:r>
              <a:rPr lang="pl-PL" sz="4500" dirty="0" smtClean="0">
                <a:solidFill>
                  <a:srgbClr val="D6801C"/>
                </a:solidFill>
                <a:latin typeface="Poppins Bold" charset="-18"/>
              </a:rPr>
              <a:t>?</a:t>
            </a:r>
            <a:r>
              <a:rPr lang="en-US" sz="4500" dirty="0" smtClean="0">
                <a:solidFill>
                  <a:srgbClr val="D6801C"/>
                </a:solidFill>
                <a:latin typeface="Poppins Bold" charset="-18"/>
              </a:rPr>
              <a:t>– </a:t>
            </a:r>
            <a:r>
              <a:rPr lang="pl-PL" sz="4500" dirty="0" smtClean="0">
                <a:solidFill>
                  <a:srgbClr val="D6801C"/>
                </a:solidFill>
                <a:latin typeface="Poppins Bold" charset="-18"/>
              </a:rPr>
              <a:t>zwiększona ilość godzin i mniej liczne klasy w stosunku do szkół publicznych</a:t>
            </a:r>
            <a:endParaRPr lang="en-US" sz="4500" dirty="0">
              <a:solidFill>
                <a:srgbClr val="D6801C"/>
              </a:solidFill>
              <a:latin typeface="Poppins Bold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2"/>
          <p:cNvGrpSpPr>
            <a:grpSpLocks/>
          </p:cNvGrpSpPr>
          <p:nvPr/>
        </p:nvGrpSpPr>
        <p:grpSpPr bwMode="auto">
          <a:xfrm>
            <a:off x="989013" y="1757363"/>
            <a:ext cx="6816725" cy="6816725"/>
            <a:chOff x="0" y="0"/>
            <a:chExt cx="837653" cy="837653"/>
          </a:xfrm>
        </p:grpSpPr>
        <p:sp>
          <p:nvSpPr>
            <p:cNvPr id="48165" name="Freeform 3"/>
            <p:cNvSpPr>
              <a:spLocks noChangeArrowheads="1"/>
            </p:cNvSpPr>
            <p:nvPr/>
          </p:nvSpPr>
          <p:spPr bwMode="auto">
            <a:xfrm>
              <a:off x="0" y="0"/>
              <a:ext cx="837653" cy="837653"/>
            </a:xfrm>
            <a:custGeom>
              <a:avLst/>
              <a:gdLst>
                <a:gd name="T0" fmla="*/ 0 w 837653"/>
                <a:gd name="T1" fmla="*/ 0 h 837653"/>
                <a:gd name="T2" fmla="*/ 837653 w 837653"/>
                <a:gd name="T3" fmla="*/ 837653 h 837653"/>
              </a:gdLst>
              <a:ahLst/>
              <a:cxnLst/>
              <a:rect l="T0" t="T1" r="T2" b="T3"/>
              <a:pathLst>
                <a:path w="837653" h="837653">
                  <a:moveTo>
                    <a:pt x="418826" y="0"/>
                  </a:moveTo>
                  <a:cubicBezTo>
                    <a:pt x="187515" y="0"/>
                    <a:pt x="0" y="187515"/>
                    <a:pt x="0" y="418826"/>
                  </a:cubicBezTo>
                  <a:cubicBezTo>
                    <a:pt x="0" y="650138"/>
                    <a:pt x="187515" y="837653"/>
                    <a:pt x="418826" y="837653"/>
                  </a:cubicBezTo>
                  <a:cubicBezTo>
                    <a:pt x="650138" y="837653"/>
                    <a:pt x="837653" y="650138"/>
                    <a:pt x="837653" y="418826"/>
                  </a:cubicBezTo>
                  <a:cubicBezTo>
                    <a:pt x="837653" y="187515"/>
                    <a:pt x="650138" y="0"/>
                    <a:pt x="418826" y="0"/>
                  </a:cubicBezTo>
                  <a:close/>
                </a:path>
              </a:pathLst>
            </a:custGeom>
            <a:solidFill>
              <a:srgbClr val="F5AF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8166" name="TextBox 4"/>
            <p:cNvSpPr txBox="1">
              <a:spLocks noChangeArrowheads="1"/>
            </p:cNvSpPr>
            <p:nvPr/>
          </p:nvSpPr>
          <p:spPr bwMode="auto">
            <a:xfrm>
              <a:off x="78530" y="21380"/>
              <a:ext cx="680593" cy="737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sp>
        <p:nvSpPr>
          <p:cNvPr id="48131" name="Freeform 5"/>
          <p:cNvSpPr>
            <a:spLocks noChangeArrowheads="1"/>
          </p:cNvSpPr>
          <p:nvPr/>
        </p:nvSpPr>
        <p:spPr bwMode="auto">
          <a:xfrm>
            <a:off x="1287463" y="2055813"/>
            <a:ext cx="6219825" cy="6219825"/>
          </a:xfrm>
          <a:custGeom>
            <a:avLst/>
            <a:gdLst>
              <a:gd name="T0" fmla="*/ 0 w 6220398"/>
              <a:gd name="T1" fmla="*/ 0 h 6220398"/>
              <a:gd name="T2" fmla="*/ 6220398 w 6220398"/>
              <a:gd name="T3" fmla="*/ 6220398 h 6220398"/>
            </a:gdLst>
            <a:ahLst/>
            <a:cxnLst/>
            <a:rect l="T0" t="T1" r="T2" b="T3"/>
            <a:pathLst>
              <a:path w="6220398" h="6220398">
                <a:moveTo>
                  <a:pt x="0" y="0"/>
                </a:moveTo>
                <a:lnTo>
                  <a:pt x="6220398" y="0"/>
                </a:lnTo>
                <a:lnTo>
                  <a:pt x="6220398" y="6220397"/>
                </a:lnTo>
                <a:lnTo>
                  <a:pt x="0" y="622039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8132" name="Freeform 6"/>
          <p:cNvSpPr>
            <a:spLocks noChangeArrowheads="1"/>
          </p:cNvSpPr>
          <p:nvPr/>
        </p:nvSpPr>
        <p:spPr bwMode="auto">
          <a:xfrm>
            <a:off x="1462088" y="2138363"/>
            <a:ext cx="6054725" cy="6054725"/>
          </a:xfrm>
          <a:custGeom>
            <a:avLst/>
            <a:gdLst>
              <a:gd name="T0" fmla="*/ 0 w 6055396"/>
              <a:gd name="T1" fmla="*/ 0 h 6055396"/>
              <a:gd name="T2" fmla="*/ 6055396 w 6055396"/>
              <a:gd name="T3" fmla="*/ 6055396 h 6055396"/>
            </a:gdLst>
            <a:ahLst/>
            <a:cxnLst/>
            <a:rect l="T0" t="T1" r="T2" b="T3"/>
            <a:pathLst>
              <a:path w="6055396" h="6055396">
                <a:moveTo>
                  <a:pt x="0" y="0"/>
                </a:moveTo>
                <a:lnTo>
                  <a:pt x="6055397" y="0"/>
                </a:lnTo>
                <a:lnTo>
                  <a:pt x="6055397" y="6055397"/>
                </a:lnTo>
                <a:lnTo>
                  <a:pt x="0" y="605539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grpSp>
        <p:nvGrpSpPr>
          <p:cNvPr id="48133" name="Group 7"/>
          <p:cNvGrpSpPr>
            <a:grpSpLocks/>
          </p:cNvGrpSpPr>
          <p:nvPr/>
        </p:nvGrpSpPr>
        <p:grpSpPr bwMode="auto">
          <a:xfrm>
            <a:off x="1519238" y="2400300"/>
            <a:ext cx="5807075" cy="5532438"/>
            <a:chOff x="0" y="0"/>
            <a:chExt cx="852913" cy="812800"/>
          </a:xfrm>
        </p:grpSpPr>
        <p:sp>
          <p:nvSpPr>
            <p:cNvPr id="48163" name="Freeform 8"/>
            <p:cNvSpPr>
              <a:spLocks noChangeArrowheads="1"/>
            </p:cNvSpPr>
            <p:nvPr/>
          </p:nvSpPr>
          <p:spPr bwMode="auto">
            <a:xfrm>
              <a:off x="0" y="0"/>
              <a:ext cx="852913" cy="812800"/>
            </a:xfrm>
            <a:custGeom>
              <a:avLst/>
              <a:gdLst>
                <a:gd name="T0" fmla="*/ 0 w 852913"/>
                <a:gd name="T1" fmla="*/ 0 h 812800"/>
                <a:gd name="T2" fmla="*/ 852913 w 852913"/>
                <a:gd name="T3" fmla="*/ 812800 h 812800"/>
              </a:gdLst>
              <a:ahLst/>
              <a:cxnLst/>
              <a:rect l="T0" t="T1" r="T2" b="T3"/>
              <a:pathLst>
                <a:path w="852913" h="812800">
                  <a:moveTo>
                    <a:pt x="426456" y="0"/>
                  </a:moveTo>
                  <a:cubicBezTo>
                    <a:pt x="190931" y="0"/>
                    <a:pt x="0" y="181951"/>
                    <a:pt x="0" y="406400"/>
                  </a:cubicBezTo>
                  <a:cubicBezTo>
                    <a:pt x="0" y="630849"/>
                    <a:pt x="190931" y="812800"/>
                    <a:pt x="426456" y="812800"/>
                  </a:cubicBezTo>
                  <a:cubicBezTo>
                    <a:pt x="661982" y="812800"/>
                    <a:pt x="852913" y="630849"/>
                    <a:pt x="852913" y="406400"/>
                  </a:cubicBezTo>
                  <a:cubicBezTo>
                    <a:pt x="852913" y="181951"/>
                    <a:pt x="661982" y="0"/>
                    <a:pt x="426456" y="0"/>
                  </a:cubicBezTo>
                  <a:close/>
                </a:path>
              </a:pathLst>
            </a:custGeom>
            <a:solidFill>
              <a:srgbClr val="FFB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8164" name="TextBox 9"/>
            <p:cNvSpPr txBox="1">
              <a:spLocks noChangeArrowheads="1"/>
            </p:cNvSpPr>
            <p:nvPr/>
          </p:nvSpPr>
          <p:spPr bwMode="auto">
            <a:xfrm>
              <a:off x="79961" y="19050"/>
              <a:ext cx="692992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48134" name="Group 10"/>
          <p:cNvGrpSpPr>
            <a:grpSpLocks noChangeAspect="1"/>
          </p:cNvGrpSpPr>
          <p:nvPr/>
        </p:nvGrpSpPr>
        <p:grpSpPr bwMode="auto">
          <a:xfrm>
            <a:off x="1916113" y="2568575"/>
            <a:ext cx="5148262" cy="5149850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t="-16625" b="-16625"/>
              </a:stretch>
            </a:blipFill>
          </p:spPr>
        </p:sp>
      </p:grpSp>
      <p:sp>
        <p:nvSpPr>
          <p:cNvPr id="48135" name="Freeform 12"/>
          <p:cNvSpPr>
            <a:spLocks noChangeArrowheads="1"/>
          </p:cNvSpPr>
          <p:nvPr/>
        </p:nvSpPr>
        <p:spPr bwMode="auto">
          <a:xfrm rot="10800000">
            <a:off x="4397375" y="750888"/>
            <a:ext cx="4392613" cy="8785225"/>
          </a:xfrm>
          <a:custGeom>
            <a:avLst/>
            <a:gdLst>
              <a:gd name="T0" fmla="*/ 0 w 4392637"/>
              <a:gd name="T1" fmla="*/ 0 h 8785274"/>
              <a:gd name="T2" fmla="*/ 4392637 w 4392637"/>
              <a:gd name="T3" fmla="*/ 8785274 h 8785274"/>
            </a:gdLst>
            <a:ahLst/>
            <a:cxnLst/>
            <a:rect l="T0" t="T1" r="T2" b="T3"/>
            <a:pathLst>
              <a:path w="4392637" h="8785274">
                <a:moveTo>
                  <a:pt x="0" y="0"/>
                </a:moveTo>
                <a:lnTo>
                  <a:pt x="4392637" y="0"/>
                </a:lnTo>
                <a:lnTo>
                  <a:pt x="4392637" y="8785274"/>
                </a:lnTo>
                <a:lnTo>
                  <a:pt x="0" y="878527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grpSp>
        <p:nvGrpSpPr>
          <p:cNvPr id="48136" name="Group 14"/>
          <p:cNvGrpSpPr>
            <a:grpSpLocks/>
          </p:cNvGrpSpPr>
          <p:nvPr/>
        </p:nvGrpSpPr>
        <p:grpSpPr bwMode="auto">
          <a:xfrm>
            <a:off x="1303338" y="2352675"/>
            <a:ext cx="431800" cy="431800"/>
            <a:chOff x="0" y="0"/>
            <a:chExt cx="812800" cy="812800"/>
          </a:xfrm>
        </p:grpSpPr>
        <p:sp>
          <p:nvSpPr>
            <p:cNvPr id="48158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AF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8159" name="TextBox 16"/>
            <p:cNvSpPr txBox="1">
              <a:spLocks noChangeArrowheads="1"/>
            </p:cNvSpPr>
            <p:nvPr/>
          </p:nvSpPr>
          <p:spPr bwMode="auto">
            <a:xfrm>
              <a:off x="76200" y="19050"/>
              <a:ext cx="6604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48137" name="Group 17"/>
          <p:cNvGrpSpPr>
            <a:grpSpLocks/>
          </p:cNvGrpSpPr>
          <p:nvPr/>
        </p:nvGrpSpPr>
        <p:grpSpPr bwMode="auto">
          <a:xfrm>
            <a:off x="1246188" y="7456488"/>
            <a:ext cx="431800" cy="431800"/>
            <a:chOff x="0" y="0"/>
            <a:chExt cx="812800" cy="812800"/>
          </a:xfrm>
        </p:grpSpPr>
        <p:sp>
          <p:nvSpPr>
            <p:cNvPr id="48156" name="Freeform 18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AF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8157" name="TextBox 19"/>
            <p:cNvSpPr txBox="1">
              <a:spLocks noChangeArrowheads="1"/>
            </p:cNvSpPr>
            <p:nvPr/>
          </p:nvSpPr>
          <p:spPr bwMode="auto">
            <a:xfrm>
              <a:off x="76200" y="19050"/>
              <a:ext cx="6604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48138" name="Group 20"/>
          <p:cNvGrpSpPr>
            <a:grpSpLocks/>
          </p:cNvGrpSpPr>
          <p:nvPr/>
        </p:nvGrpSpPr>
        <p:grpSpPr bwMode="auto">
          <a:xfrm>
            <a:off x="103188" y="9090025"/>
            <a:ext cx="2832100" cy="2832100"/>
            <a:chOff x="0" y="0"/>
            <a:chExt cx="812800" cy="812800"/>
          </a:xfrm>
        </p:grpSpPr>
        <p:sp>
          <p:nvSpPr>
            <p:cNvPr id="48154" name="Freeform 21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733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8155" name="TextBox 22"/>
            <p:cNvSpPr txBox="1">
              <a:spLocks noChangeArrowheads="1"/>
            </p:cNvSpPr>
            <p:nvPr/>
          </p:nvSpPr>
          <p:spPr bwMode="auto">
            <a:xfrm>
              <a:off x="76200" y="19050"/>
              <a:ext cx="6604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48139" name="Group 23"/>
          <p:cNvGrpSpPr>
            <a:grpSpLocks/>
          </p:cNvGrpSpPr>
          <p:nvPr/>
        </p:nvGrpSpPr>
        <p:grpSpPr bwMode="auto">
          <a:xfrm>
            <a:off x="1822450" y="434975"/>
            <a:ext cx="1187450" cy="1187450"/>
            <a:chOff x="0" y="0"/>
            <a:chExt cx="812800" cy="812800"/>
          </a:xfrm>
        </p:grpSpPr>
        <p:sp>
          <p:nvSpPr>
            <p:cNvPr id="48152" name="Freeform 24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733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8153" name="TextBox 25"/>
            <p:cNvSpPr txBox="1">
              <a:spLocks noChangeArrowheads="1"/>
            </p:cNvSpPr>
            <p:nvPr/>
          </p:nvSpPr>
          <p:spPr bwMode="auto">
            <a:xfrm>
              <a:off x="76200" y="19050"/>
              <a:ext cx="6604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48140" name="Group 26"/>
          <p:cNvGrpSpPr>
            <a:grpSpLocks/>
          </p:cNvGrpSpPr>
          <p:nvPr/>
        </p:nvGrpSpPr>
        <p:grpSpPr bwMode="auto">
          <a:xfrm>
            <a:off x="7516813" y="8710613"/>
            <a:ext cx="1050925" cy="1050925"/>
            <a:chOff x="0" y="0"/>
            <a:chExt cx="812800" cy="812800"/>
          </a:xfrm>
        </p:grpSpPr>
        <p:sp>
          <p:nvSpPr>
            <p:cNvPr id="48150" name="Freeform 27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733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8151" name="TextBox 28"/>
            <p:cNvSpPr txBox="1">
              <a:spLocks noChangeArrowheads="1"/>
            </p:cNvSpPr>
            <p:nvPr/>
          </p:nvSpPr>
          <p:spPr bwMode="auto">
            <a:xfrm>
              <a:off x="76200" y="19050"/>
              <a:ext cx="6604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48141" name="Group 29"/>
          <p:cNvGrpSpPr>
            <a:grpSpLocks/>
          </p:cNvGrpSpPr>
          <p:nvPr/>
        </p:nvGrpSpPr>
        <p:grpSpPr bwMode="auto">
          <a:xfrm>
            <a:off x="8042275" y="-896938"/>
            <a:ext cx="1795463" cy="1793876"/>
            <a:chOff x="0" y="0"/>
            <a:chExt cx="812800" cy="812800"/>
          </a:xfrm>
        </p:grpSpPr>
        <p:sp>
          <p:nvSpPr>
            <p:cNvPr id="48148" name="Freeform 30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8149" name="TextBox 31"/>
            <p:cNvSpPr txBox="1">
              <a:spLocks noChangeArrowheads="1"/>
            </p:cNvSpPr>
            <p:nvPr/>
          </p:nvSpPr>
          <p:spPr bwMode="auto">
            <a:xfrm>
              <a:off x="76200" y="19050"/>
              <a:ext cx="6604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800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sp>
        <p:nvSpPr>
          <p:cNvPr id="48142" name="Freeform 32"/>
          <p:cNvSpPr>
            <a:spLocks noChangeArrowheads="1"/>
          </p:cNvSpPr>
          <p:nvPr/>
        </p:nvSpPr>
        <p:spPr bwMode="auto">
          <a:xfrm>
            <a:off x="10148888" y="5716588"/>
            <a:ext cx="9898062" cy="1116012"/>
          </a:xfrm>
          <a:custGeom>
            <a:avLst/>
            <a:gdLst>
              <a:gd name="T0" fmla="*/ 0 w 9897851"/>
              <a:gd name="T1" fmla="*/ 0 h 1115758"/>
              <a:gd name="T2" fmla="*/ 9897851 w 9897851"/>
              <a:gd name="T3" fmla="*/ 1115758 h 1115758"/>
            </a:gdLst>
            <a:ahLst/>
            <a:cxnLst/>
            <a:rect l="T0" t="T1" r="T2" b="T3"/>
            <a:pathLst>
              <a:path w="9897851" h="1115758">
                <a:moveTo>
                  <a:pt x="0" y="0"/>
                </a:moveTo>
                <a:lnTo>
                  <a:pt x="9897851" y="0"/>
                </a:lnTo>
                <a:lnTo>
                  <a:pt x="9897851" y="1115757"/>
                </a:lnTo>
                <a:lnTo>
                  <a:pt x="0" y="111575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3" name="Freeform 33"/>
          <p:cNvSpPr/>
          <p:nvPr/>
        </p:nvSpPr>
        <p:spPr>
          <a:xfrm>
            <a:off x="12291179" y="7622483"/>
            <a:ext cx="5612478" cy="2409095"/>
          </a:xfrm>
          <a:custGeom>
            <a:avLst/>
            <a:gdLst/>
            <a:ahLst/>
            <a:cxnLst/>
            <a:rect l="l" t="t" r="r" b="b"/>
            <a:pathLst>
              <a:path w="5612478" h="2409095">
                <a:moveTo>
                  <a:pt x="0" y="0"/>
                </a:moveTo>
                <a:lnTo>
                  <a:pt x="5612479" y="0"/>
                </a:lnTo>
                <a:lnTo>
                  <a:pt x="5612479" y="2409095"/>
                </a:lnTo>
                <a:lnTo>
                  <a:pt x="0" y="24090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9554" r="-39554"/>
            </a:stretch>
          </a:blipFill>
        </p:spPr>
      </p:sp>
      <p:sp>
        <p:nvSpPr>
          <p:cNvPr id="34" name="TextBox 34"/>
          <p:cNvSpPr txBox="1"/>
          <p:nvPr/>
        </p:nvSpPr>
        <p:spPr>
          <a:xfrm>
            <a:off x="9212263" y="3487738"/>
            <a:ext cx="8047037" cy="12287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r" fontAlgn="auto">
              <a:lnSpc>
                <a:spcPts val="911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99">
                <a:solidFill>
                  <a:srgbClr val="000000"/>
                </a:solidFill>
                <a:latin typeface="Poppins Bold"/>
                <a:cs typeface="+mn-cs"/>
              </a:rPr>
              <a:t>Wynagrodzenia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1220450" y="5948363"/>
            <a:ext cx="5989638" cy="6762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r" fontAlgn="auto">
              <a:lnSpc>
                <a:spcPts val="5147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89">
                <a:solidFill>
                  <a:srgbClr val="FFFFFF"/>
                </a:solidFill>
                <a:latin typeface="Poppins Semi-Bold"/>
                <a:cs typeface="+mn-cs"/>
              </a:rPr>
              <a:t>WOŁÓW, 16.11.2023r.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reeform 2"/>
          <p:cNvSpPr>
            <a:spLocks noChangeArrowheads="1"/>
          </p:cNvSpPr>
          <p:nvPr/>
        </p:nvSpPr>
        <p:spPr bwMode="auto">
          <a:xfrm>
            <a:off x="12428538" y="-8139113"/>
            <a:ext cx="11718925" cy="11717338"/>
          </a:xfrm>
          <a:custGeom>
            <a:avLst/>
            <a:gdLst>
              <a:gd name="T0" fmla="*/ 0 w 11718284"/>
              <a:gd name="T1" fmla="*/ 0 h 11718284"/>
              <a:gd name="T2" fmla="*/ 11718284 w 11718284"/>
              <a:gd name="T3" fmla="*/ 11718284 h 11718284"/>
            </a:gdLst>
            <a:ahLst/>
            <a:cxnLst/>
            <a:rect l="T0" t="T1" r="T2" b="T3"/>
            <a:pathLst>
              <a:path w="11718284" h="11718284">
                <a:moveTo>
                  <a:pt x="0" y="0"/>
                </a:moveTo>
                <a:lnTo>
                  <a:pt x="11718284" y="0"/>
                </a:lnTo>
                <a:lnTo>
                  <a:pt x="11718284" y="11718284"/>
                </a:lnTo>
                <a:lnTo>
                  <a:pt x="0" y="1171828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9155" name="Freeform 3"/>
          <p:cNvSpPr>
            <a:spLocks noChangeArrowheads="1"/>
          </p:cNvSpPr>
          <p:nvPr/>
        </p:nvSpPr>
        <p:spPr bwMode="auto">
          <a:xfrm>
            <a:off x="11214100" y="366713"/>
            <a:ext cx="1004888" cy="1004887"/>
          </a:xfrm>
          <a:custGeom>
            <a:avLst/>
            <a:gdLst>
              <a:gd name="T0" fmla="*/ 0 w 1004905"/>
              <a:gd name="T1" fmla="*/ 0 h 1004905"/>
              <a:gd name="T2" fmla="*/ 1004905 w 1004905"/>
              <a:gd name="T3" fmla="*/ 1004905 h 1004905"/>
            </a:gdLst>
            <a:ahLst/>
            <a:cxnLst/>
            <a:rect l="T0" t="T1" r="T2" b="T3"/>
            <a:pathLst>
              <a:path w="1004905" h="1004905">
                <a:moveTo>
                  <a:pt x="0" y="0"/>
                </a:moveTo>
                <a:lnTo>
                  <a:pt x="1004906" y="0"/>
                </a:lnTo>
                <a:lnTo>
                  <a:pt x="1004906" y="1004905"/>
                </a:lnTo>
                <a:lnTo>
                  <a:pt x="0" y="100490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" name="TextBox 4"/>
          <p:cNvSpPr txBox="1"/>
          <p:nvPr/>
        </p:nvSpPr>
        <p:spPr>
          <a:xfrm>
            <a:off x="1028700" y="2206625"/>
            <a:ext cx="15351125" cy="70516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5038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fontAlgn="auto">
              <a:lnSpc>
                <a:spcPts val="503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98" dirty="0" err="1">
                <a:solidFill>
                  <a:srgbClr val="D6801C"/>
                </a:solidFill>
                <a:latin typeface="Poppins Bold"/>
                <a:cs typeface="+mn-cs"/>
              </a:rPr>
              <a:t>Od</a:t>
            </a:r>
            <a:r>
              <a:rPr lang="en-US" sz="3598" dirty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pl-PL" sz="3598" dirty="0" smtClean="0">
                <a:solidFill>
                  <a:srgbClr val="D6801C"/>
                </a:solidFill>
                <a:latin typeface="Poppins Bold"/>
                <a:cs typeface="+mn-cs"/>
              </a:rPr>
              <a:t>marca</a:t>
            </a:r>
            <a:r>
              <a:rPr lang="en-US" sz="3598" dirty="0" smtClean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en-US" sz="3598" dirty="0">
                <a:solidFill>
                  <a:srgbClr val="D6801C"/>
                </a:solidFill>
                <a:latin typeface="Poppins Bold"/>
                <a:cs typeface="+mn-cs"/>
              </a:rPr>
              <a:t>2023 </a:t>
            </a:r>
            <a:r>
              <a:rPr lang="en-US" sz="3598" dirty="0" err="1">
                <a:solidFill>
                  <a:srgbClr val="D6801C"/>
                </a:solidFill>
                <a:latin typeface="Poppins Bold"/>
                <a:cs typeface="+mn-cs"/>
              </a:rPr>
              <a:t>wyrównaliśmy</a:t>
            </a:r>
            <a:r>
              <a:rPr lang="en-US" sz="3598" dirty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en-US" sz="3598" dirty="0" err="1">
                <a:solidFill>
                  <a:srgbClr val="D6801C"/>
                </a:solidFill>
                <a:latin typeface="Poppins Bold"/>
                <a:cs typeface="+mn-cs"/>
              </a:rPr>
              <a:t>naszym</a:t>
            </a:r>
            <a:r>
              <a:rPr lang="en-US" sz="3598" dirty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en-US" sz="3598" dirty="0" err="1">
                <a:solidFill>
                  <a:srgbClr val="D6801C"/>
                </a:solidFill>
                <a:latin typeface="Poppins Bold"/>
                <a:cs typeface="+mn-cs"/>
              </a:rPr>
              <a:t>nauczycielom</a:t>
            </a:r>
            <a:r>
              <a:rPr lang="en-US" sz="3598" dirty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en-US" sz="3598" dirty="0" err="1">
                <a:solidFill>
                  <a:srgbClr val="D6801C"/>
                </a:solidFill>
                <a:latin typeface="Poppins Bold"/>
                <a:cs typeface="+mn-cs"/>
              </a:rPr>
              <a:t>wynagrodzenia</a:t>
            </a:r>
            <a:r>
              <a:rPr lang="en-US" sz="3598" dirty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en-US" sz="3598" dirty="0" err="1">
                <a:solidFill>
                  <a:srgbClr val="D6801C"/>
                </a:solidFill>
                <a:latin typeface="Poppins Bold"/>
                <a:cs typeface="+mn-cs"/>
              </a:rPr>
              <a:t>zasadnicze</a:t>
            </a:r>
            <a:r>
              <a:rPr lang="en-US" sz="3598" dirty="0">
                <a:solidFill>
                  <a:srgbClr val="D6801C"/>
                </a:solidFill>
                <a:latin typeface="Poppins Bold"/>
                <a:cs typeface="+mn-cs"/>
              </a:rPr>
              <a:t> do </a:t>
            </a:r>
            <a:r>
              <a:rPr lang="en-US" sz="3598" dirty="0" err="1">
                <a:solidFill>
                  <a:srgbClr val="D6801C"/>
                </a:solidFill>
                <a:latin typeface="Poppins Bold"/>
                <a:cs typeface="+mn-cs"/>
              </a:rPr>
              <a:t>stawek</a:t>
            </a:r>
            <a:r>
              <a:rPr lang="en-US" sz="3598" dirty="0">
                <a:solidFill>
                  <a:srgbClr val="D6801C"/>
                </a:solidFill>
                <a:latin typeface="Poppins Bold"/>
                <a:cs typeface="+mn-cs"/>
              </a:rPr>
              <a:t> w</a:t>
            </a:r>
          </a:p>
          <a:p>
            <a:pPr fontAlgn="auto">
              <a:lnSpc>
                <a:spcPts val="503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98" dirty="0" err="1">
                <a:solidFill>
                  <a:srgbClr val="D6801C"/>
                </a:solidFill>
                <a:latin typeface="Poppins Bold"/>
                <a:cs typeface="+mn-cs"/>
              </a:rPr>
              <a:t>szkołach</a:t>
            </a:r>
            <a:r>
              <a:rPr lang="en-US" sz="3598" dirty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en-US" sz="3598" dirty="0" err="1">
                <a:solidFill>
                  <a:srgbClr val="D6801C"/>
                </a:solidFill>
                <a:latin typeface="Poppins Bold"/>
                <a:cs typeface="+mn-cs"/>
              </a:rPr>
              <a:t>publicznych</a:t>
            </a:r>
            <a:r>
              <a:rPr lang="en-US" sz="3598" dirty="0">
                <a:solidFill>
                  <a:srgbClr val="D6801C"/>
                </a:solidFill>
                <a:latin typeface="Poppins Bold"/>
                <a:cs typeface="+mn-cs"/>
              </a:rPr>
              <a:t>. </a:t>
            </a:r>
            <a:r>
              <a:rPr lang="en-US" sz="3598" dirty="0" err="1">
                <a:solidFill>
                  <a:srgbClr val="D6801C"/>
                </a:solidFill>
                <a:latin typeface="Poppins Bold"/>
                <a:cs typeface="+mn-cs"/>
              </a:rPr>
              <a:t>Wcześniej</a:t>
            </a:r>
            <a:r>
              <a:rPr lang="en-US" sz="3598" dirty="0">
                <a:solidFill>
                  <a:srgbClr val="D6801C"/>
                </a:solidFill>
                <a:latin typeface="Poppins Bold"/>
                <a:cs typeface="+mn-cs"/>
              </a:rPr>
              <a:t>, </a:t>
            </a:r>
            <a:r>
              <a:rPr lang="en-US" sz="3598" dirty="0" err="1">
                <a:solidFill>
                  <a:srgbClr val="D6801C"/>
                </a:solidFill>
                <a:latin typeface="Poppins Bold"/>
                <a:cs typeface="+mn-cs"/>
              </a:rPr>
              <a:t>przez</a:t>
            </a:r>
            <a:r>
              <a:rPr lang="en-US" sz="3598" dirty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en-US" sz="3598" dirty="0" err="1">
                <a:solidFill>
                  <a:srgbClr val="D6801C"/>
                </a:solidFill>
                <a:latin typeface="Poppins Bold"/>
                <a:cs typeface="+mn-cs"/>
              </a:rPr>
              <a:t>lata</a:t>
            </a:r>
            <a:r>
              <a:rPr lang="en-US" sz="3598" dirty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en-US" sz="3598" dirty="0" err="1">
                <a:solidFill>
                  <a:srgbClr val="D6801C"/>
                </a:solidFill>
                <a:latin typeface="Poppins Bold"/>
                <a:cs typeface="+mn-cs"/>
              </a:rPr>
              <a:t>nasze</a:t>
            </a:r>
            <a:r>
              <a:rPr lang="en-US" sz="3598" dirty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en-US" sz="3598" dirty="0" err="1">
                <a:solidFill>
                  <a:srgbClr val="D6801C"/>
                </a:solidFill>
                <a:latin typeface="Poppins Bold"/>
                <a:cs typeface="+mn-cs"/>
              </a:rPr>
              <a:t>stawki</a:t>
            </a:r>
            <a:r>
              <a:rPr lang="en-US" sz="3598" dirty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en-US" sz="3598" dirty="0" err="1">
                <a:solidFill>
                  <a:srgbClr val="D6801C"/>
                </a:solidFill>
                <a:latin typeface="Poppins Bold"/>
                <a:cs typeface="+mn-cs"/>
              </a:rPr>
              <a:t>były</a:t>
            </a:r>
            <a:r>
              <a:rPr lang="en-US" sz="3598" dirty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en-US" sz="3598" dirty="0" err="1">
                <a:solidFill>
                  <a:srgbClr val="D6801C"/>
                </a:solidFill>
                <a:latin typeface="Poppins Bold"/>
                <a:cs typeface="+mn-cs"/>
              </a:rPr>
              <a:t>niższe</a:t>
            </a:r>
            <a:r>
              <a:rPr lang="en-US" sz="3598" dirty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en-US" sz="3598" dirty="0" err="1">
                <a:solidFill>
                  <a:srgbClr val="D6801C"/>
                </a:solidFill>
                <a:latin typeface="Poppins Bold"/>
                <a:cs typeface="+mn-cs"/>
              </a:rPr>
              <a:t>niż</a:t>
            </a:r>
            <a:r>
              <a:rPr lang="en-US" sz="3598" dirty="0">
                <a:solidFill>
                  <a:srgbClr val="D6801C"/>
                </a:solidFill>
                <a:latin typeface="Poppins Bold"/>
                <a:cs typeface="+mn-cs"/>
              </a:rPr>
              <a:t> w </a:t>
            </a:r>
            <a:r>
              <a:rPr lang="en-US" sz="3598" dirty="0" err="1">
                <a:solidFill>
                  <a:srgbClr val="D6801C"/>
                </a:solidFill>
                <a:latin typeface="Poppins Bold"/>
                <a:cs typeface="+mn-cs"/>
              </a:rPr>
              <a:t>szkołach</a:t>
            </a:r>
            <a:r>
              <a:rPr lang="en-US" sz="3598" dirty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en-US" sz="3598" dirty="0" err="1">
                <a:solidFill>
                  <a:srgbClr val="D6801C"/>
                </a:solidFill>
                <a:latin typeface="Poppins Bold"/>
                <a:cs typeface="+mn-cs"/>
              </a:rPr>
              <a:t>publicznych</a:t>
            </a:r>
            <a:endParaRPr lang="en-US" sz="3598" dirty="0">
              <a:solidFill>
                <a:srgbClr val="D6801C"/>
              </a:solidFill>
              <a:latin typeface="Poppins Bold"/>
              <a:cs typeface="+mn-cs"/>
            </a:endParaRPr>
          </a:p>
          <a:p>
            <a:pPr fontAlgn="auto">
              <a:lnSpc>
                <a:spcPts val="5038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fontAlgn="auto">
              <a:lnSpc>
                <a:spcPts val="503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98" dirty="0" err="1">
                <a:solidFill>
                  <a:srgbClr val="D6801C"/>
                </a:solidFill>
                <a:latin typeface="Poppins Bold"/>
                <a:cs typeface="+mn-cs"/>
              </a:rPr>
              <a:t>Stawka</a:t>
            </a:r>
            <a:r>
              <a:rPr lang="en-US" sz="3598" dirty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en-US" sz="3598" dirty="0" err="1">
                <a:solidFill>
                  <a:srgbClr val="D6801C"/>
                </a:solidFill>
                <a:latin typeface="Poppins Bold"/>
                <a:cs typeface="+mn-cs"/>
              </a:rPr>
              <a:t>za</a:t>
            </a:r>
            <a:r>
              <a:rPr lang="en-US" sz="3598" dirty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en-US" sz="3598" dirty="0" err="1">
                <a:solidFill>
                  <a:srgbClr val="D6801C"/>
                </a:solidFill>
                <a:latin typeface="Poppins Bold"/>
                <a:cs typeface="+mn-cs"/>
              </a:rPr>
              <a:t>etat</a:t>
            </a:r>
            <a:endParaRPr lang="en-US" sz="3598" dirty="0">
              <a:solidFill>
                <a:srgbClr val="D6801C"/>
              </a:solidFill>
              <a:latin typeface="Poppins Bold"/>
              <a:cs typeface="+mn-cs"/>
            </a:endParaRPr>
          </a:p>
          <a:p>
            <a:pPr fontAlgn="auto">
              <a:lnSpc>
                <a:spcPts val="5038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fontAlgn="auto">
              <a:lnSpc>
                <a:spcPts val="503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98" dirty="0" err="1">
                <a:solidFill>
                  <a:srgbClr val="D6801C"/>
                </a:solidFill>
                <a:latin typeface="Poppins Bold"/>
                <a:cs typeface="+mn-cs"/>
              </a:rPr>
              <a:t>Nauczyciel</a:t>
            </a:r>
            <a:r>
              <a:rPr lang="en-US" sz="3598" dirty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en-US" sz="3598" dirty="0" err="1">
                <a:solidFill>
                  <a:srgbClr val="D6801C"/>
                </a:solidFill>
                <a:latin typeface="Poppins Bold"/>
                <a:cs typeface="+mn-cs"/>
              </a:rPr>
              <a:t>początkujący</a:t>
            </a:r>
            <a:r>
              <a:rPr lang="en-US" sz="3598" dirty="0">
                <a:solidFill>
                  <a:srgbClr val="D6801C"/>
                </a:solidFill>
                <a:latin typeface="Poppins Bold"/>
                <a:cs typeface="+mn-cs"/>
              </a:rPr>
              <a:t> 3690,00 </a:t>
            </a:r>
            <a:r>
              <a:rPr lang="en-US" sz="3598" dirty="0" err="1">
                <a:solidFill>
                  <a:srgbClr val="D6801C"/>
                </a:solidFill>
                <a:latin typeface="Poppins Bold"/>
                <a:cs typeface="+mn-cs"/>
              </a:rPr>
              <a:t>zł</a:t>
            </a:r>
            <a:r>
              <a:rPr lang="en-US" sz="3598" dirty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en-US" sz="3598" dirty="0" err="1">
                <a:solidFill>
                  <a:srgbClr val="D6801C"/>
                </a:solidFill>
                <a:latin typeface="Poppins Bold"/>
                <a:cs typeface="+mn-cs"/>
              </a:rPr>
              <a:t>brutto</a:t>
            </a:r>
            <a:endParaRPr lang="en-US" sz="3598" dirty="0">
              <a:solidFill>
                <a:srgbClr val="D6801C"/>
              </a:solidFill>
              <a:latin typeface="Poppins Bold"/>
              <a:cs typeface="+mn-cs"/>
            </a:endParaRPr>
          </a:p>
          <a:p>
            <a:pPr fontAlgn="auto">
              <a:lnSpc>
                <a:spcPts val="503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98" dirty="0" err="1">
                <a:solidFill>
                  <a:srgbClr val="D6801C"/>
                </a:solidFill>
                <a:latin typeface="Poppins Bold"/>
                <a:cs typeface="+mn-cs"/>
              </a:rPr>
              <a:t>Nauczyciel</a:t>
            </a:r>
            <a:r>
              <a:rPr lang="en-US" sz="3598" dirty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en-US" sz="3598" dirty="0" err="1">
                <a:solidFill>
                  <a:srgbClr val="D6801C"/>
                </a:solidFill>
                <a:latin typeface="Poppins Bold"/>
                <a:cs typeface="+mn-cs"/>
              </a:rPr>
              <a:t>mianowany</a:t>
            </a:r>
            <a:r>
              <a:rPr lang="en-US" sz="3598" dirty="0">
                <a:solidFill>
                  <a:srgbClr val="D6801C"/>
                </a:solidFill>
                <a:latin typeface="Poppins Bold"/>
                <a:cs typeface="+mn-cs"/>
              </a:rPr>
              <a:t> 3890,00 </a:t>
            </a:r>
            <a:r>
              <a:rPr lang="en-US" sz="3598" dirty="0" err="1">
                <a:solidFill>
                  <a:srgbClr val="D6801C"/>
                </a:solidFill>
                <a:latin typeface="Poppins Bold"/>
                <a:cs typeface="+mn-cs"/>
              </a:rPr>
              <a:t>zł</a:t>
            </a:r>
            <a:r>
              <a:rPr lang="en-US" sz="3598" dirty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en-US" sz="3598" dirty="0" err="1">
                <a:solidFill>
                  <a:srgbClr val="D6801C"/>
                </a:solidFill>
                <a:latin typeface="Poppins Bold"/>
                <a:cs typeface="+mn-cs"/>
              </a:rPr>
              <a:t>brutto</a:t>
            </a:r>
            <a:endParaRPr lang="en-US" sz="3598" dirty="0">
              <a:solidFill>
                <a:srgbClr val="D6801C"/>
              </a:solidFill>
              <a:latin typeface="Poppins Bold"/>
              <a:cs typeface="+mn-cs"/>
            </a:endParaRPr>
          </a:p>
          <a:p>
            <a:pPr fontAlgn="auto">
              <a:lnSpc>
                <a:spcPts val="503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98" dirty="0" err="1">
                <a:solidFill>
                  <a:srgbClr val="D6801C"/>
                </a:solidFill>
                <a:latin typeface="Poppins Bold"/>
                <a:cs typeface="+mn-cs"/>
              </a:rPr>
              <a:t>Nauczyciel</a:t>
            </a:r>
            <a:r>
              <a:rPr lang="en-US" sz="3598" dirty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en-US" sz="3598" dirty="0" err="1">
                <a:solidFill>
                  <a:srgbClr val="D6801C"/>
                </a:solidFill>
                <a:latin typeface="Poppins Bold"/>
                <a:cs typeface="+mn-cs"/>
              </a:rPr>
              <a:t>dyplomowany</a:t>
            </a:r>
            <a:r>
              <a:rPr lang="en-US" sz="3598" dirty="0">
                <a:solidFill>
                  <a:srgbClr val="D6801C"/>
                </a:solidFill>
                <a:latin typeface="Poppins Bold"/>
                <a:cs typeface="+mn-cs"/>
              </a:rPr>
              <a:t> 4550,00 </a:t>
            </a:r>
            <a:r>
              <a:rPr lang="en-US" sz="3598" dirty="0" err="1">
                <a:solidFill>
                  <a:srgbClr val="D6801C"/>
                </a:solidFill>
                <a:latin typeface="Poppins Bold"/>
                <a:cs typeface="+mn-cs"/>
              </a:rPr>
              <a:t>zł</a:t>
            </a:r>
            <a:r>
              <a:rPr lang="en-US" sz="3598" dirty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en-US" sz="3598" dirty="0" err="1">
                <a:solidFill>
                  <a:srgbClr val="D6801C"/>
                </a:solidFill>
                <a:latin typeface="Poppins Bold"/>
                <a:cs typeface="+mn-cs"/>
              </a:rPr>
              <a:t>brutto</a:t>
            </a:r>
            <a:endParaRPr lang="en-US" sz="3598" dirty="0">
              <a:solidFill>
                <a:srgbClr val="D6801C"/>
              </a:solidFill>
              <a:latin typeface="Poppins Bold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792163"/>
            <a:ext cx="3409950" cy="12287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r" fontAlgn="auto">
              <a:lnSpc>
                <a:spcPts val="911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99">
                <a:solidFill>
                  <a:srgbClr val="000000"/>
                </a:solidFill>
                <a:latin typeface="Poppins Bold"/>
                <a:cs typeface="+mn-cs"/>
              </a:rPr>
              <a:t>Szkoła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reeform 2"/>
          <p:cNvSpPr>
            <a:spLocks noChangeArrowheads="1"/>
          </p:cNvSpPr>
          <p:nvPr/>
        </p:nvSpPr>
        <p:spPr bwMode="auto">
          <a:xfrm>
            <a:off x="13042900" y="-6964363"/>
            <a:ext cx="11718925" cy="11718926"/>
          </a:xfrm>
          <a:custGeom>
            <a:avLst/>
            <a:gdLst>
              <a:gd name="T0" fmla="*/ 0 w 11718284"/>
              <a:gd name="T1" fmla="*/ 0 h 11718284"/>
              <a:gd name="T2" fmla="*/ 11718284 w 11718284"/>
              <a:gd name="T3" fmla="*/ 11718284 h 11718284"/>
            </a:gdLst>
            <a:ahLst/>
            <a:cxnLst/>
            <a:rect l="T0" t="T1" r="T2" b="T3"/>
            <a:pathLst>
              <a:path w="11718284" h="11718284">
                <a:moveTo>
                  <a:pt x="0" y="0"/>
                </a:moveTo>
                <a:lnTo>
                  <a:pt x="11718284" y="0"/>
                </a:lnTo>
                <a:lnTo>
                  <a:pt x="11718284" y="11718283"/>
                </a:lnTo>
                <a:lnTo>
                  <a:pt x="0" y="1171828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50179" name="Freeform 3"/>
          <p:cNvSpPr>
            <a:spLocks noChangeArrowheads="1"/>
          </p:cNvSpPr>
          <p:nvPr/>
        </p:nvSpPr>
        <p:spPr bwMode="auto">
          <a:xfrm>
            <a:off x="11058525" y="211138"/>
            <a:ext cx="1004888" cy="1004887"/>
          </a:xfrm>
          <a:custGeom>
            <a:avLst/>
            <a:gdLst>
              <a:gd name="T0" fmla="*/ 0 w 1004905"/>
              <a:gd name="T1" fmla="*/ 0 h 1004905"/>
              <a:gd name="T2" fmla="*/ 1004905 w 1004905"/>
              <a:gd name="T3" fmla="*/ 1004905 h 1004905"/>
            </a:gdLst>
            <a:ahLst/>
            <a:cxnLst/>
            <a:rect l="T0" t="T1" r="T2" b="T3"/>
            <a:pathLst>
              <a:path w="1004905" h="1004905">
                <a:moveTo>
                  <a:pt x="0" y="0"/>
                </a:moveTo>
                <a:lnTo>
                  <a:pt x="1004906" y="0"/>
                </a:lnTo>
                <a:lnTo>
                  <a:pt x="1004906" y="1004905"/>
                </a:lnTo>
                <a:lnTo>
                  <a:pt x="0" y="100490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" name="TextBox 4"/>
          <p:cNvSpPr txBox="1"/>
          <p:nvPr/>
        </p:nvSpPr>
        <p:spPr>
          <a:xfrm>
            <a:off x="1028700" y="1062038"/>
            <a:ext cx="14654213" cy="69978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7947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39" dirty="0" err="1">
                <a:solidFill>
                  <a:srgbClr val="D6801C"/>
                </a:solidFill>
                <a:latin typeface="Poppins Bold"/>
                <a:cs typeface="+mn-cs"/>
              </a:rPr>
              <a:t>Dodatek</a:t>
            </a:r>
            <a:r>
              <a:rPr lang="en-US" sz="4439" dirty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en-US" sz="4439" dirty="0" err="1">
                <a:solidFill>
                  <a:srgbClr val="D6801C"/>
                </a:solidFill>
                <a:latin typeface="Poppins Bold"/>
                <a:cs typeface="+mn-cs"/>
              </a:rPr>
              <a:t>za</a:t>
            </a:r>
            <a:r>
              <a:rPr lang="en-US" sz="4439" dirty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en-US" sz="4439" dirty="0" err="1">
                <a:solidFill>
                  <a:srgbClr val="D6801C"/>
                </a:solidFill>
                <a:latin typeface="Poppins Bold"/>
                <a:cs typeface="+mn-cs"/>
              </a:rPr>
              <a:t>wychowawstwo</a:t>
            </a:r>
            <a:r>
              <a:rPr lang="en-US" sz="4439" dirty="0">
                <a:solidFill>
                  <a:srgbClr val="D6801C"/>
                </a:solidFill>
                <a:latin typeface="Poppins Bold"/>
                <a:cs typeface="+mn-cs"/>
              </a:rPr>
              <a:t> w </a:t>
            </a:r>
            <a:r>
              <a:rPr lang="en-US" sz="4439" dirty="0" err="1">
                <a:solidFill>
                  <a:srgbClr val="D6801C"/>
                </a:solidFill>
                <a:latin typeface="Poppins Bold"/>
                <a:cs typeface="+mn-cs"/>
              </a:rPr>
              <a:t>szkołach</a:t>
            </a:r>
            <a:r>
              <a:rPr lang="en-US" sz="4439" dirty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en-US" sz="4439" dirty="0" err="1">
                <a:solidFill>
                  <a:srgbClr val="D6801C"/>
                </a:solidFill>
                <a:latin typeface="Poppins Bold"/>
                <a:cs typeface="+mn-cs"/>
              </a:rPr>
              <a:t>publicznych</a:t>
            </a:r>
            <a:r>
              <a:rPr lang="en-US" sz="4439" dirty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en-US" sz="4439" dirty="0" err="1">
                <a:solidFill>
                  <a:srgbClr val="D6801C"/>
                </a:solidFill>
                <a:latin typeface="Poppins Bold"/>
                <a:cs typeface="+mn-cs"/>
              </a:rPr>
              <a:t>wynosi</a:t>
            </a:r>
            <a:r>
              <a:rPr lang="en-US" sz="4439" dirty="0">
                <a:solidFill>
                  <a:srgbClr val="D6801C"/>
                </a:solidFill>
                <a:latin typeface="Poppins Bold"/>
                <a:cs typeface="+mn-cs"/>
              </a:rPr>
              <a:t> 300,00 </a:t>
            </a:r>
            <a:r>
              <a:rPr lang="en-US" sz="4439" dirty="0" err="1">
                <a:solidFill>
                  <a:srgbClr val="D6801C"/>
                </a:solidFill>
                <a:latin typeface="Poppins Bold"/>
                <a:cs typeface="+mn-cs"/>
              </a:rPr>
              <a:t>zł</a:t>
            </a:r>
            <a:r>
              <a:rPr lang="en-US" sz="4439" dirty="0">
                <a:solidFill>
                  <a:srgbClr val="D6801C"/>
                </a:solidFill>
                <a:latin typeface="Poppins Bold"/>
                <a:cs typeface="+mn-cs"/>
              </a:rPr>
              <a:t>. </a:t>
            </a:r>
          </a:p>
          <a:p>
            <a:pPr fontAlgn="auto">
              <a:lnSpc>
                <a:spcPts val="7947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39" dirty="0" err="1">
                <a:solidFill>
                  <a:srgbClr val="D6801C"/>
                </a:solidFill>
                <a:latin typeface="Poppins Bold"/>
                <a:cs typeface="+mn-cs"/>
              </a:rPr>
              <a:t>Nasza</a:t>
            </a:r>
            <a:r>
              <a:rPr lang="en-US" sz="4439" dirty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en-US" sz="4439" dirty="0" err="1">
                <a:solidFill>
                  <a:srgbClr val="D6801C"/>
                </a:solidFill>
                <a:latin typeface="Poppins Bold"/>
                <a:cs typeface="+mn-cs"/>
              </a:rPr>
              <a:t>kadra</a:t>
            </a:r>
            <a:r>
              <a:rPr lang="en-US" sz="4439" dirty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en-US" sz="4439" dirty="0" err="1">
                <a:solidFill>
                  <a:srgbClr val="D6801C"/>
                </a:solidFill>
                <a:latin typeface="Poppins Bold"/>
                <a:cs typeface="+mn-cs"/>
              </a:rPr>
              <a:t>ucząca</a:t>
            </a:r>
            <a:r>
              <a:rPr lang="en-US" sz="4439" dirty="0">
                <a:solidFill>
                  <a:srgbClr val="D6801C"/>
                </a:solidFill>
                <a:latin typeface="Poppins Bold"/>
                <a:cs typeface="+mn-cs"/>
              </a:rPr>
              <a:t> w </a:t>
            </a:r>
            <a:r>
              <a:rPr lang="en-US" sz="4439" dirty="0" err="1">
                <a:solidFill>
                  <a:srgbClr val="D6801C"/>
                </a:solidFill>
                <a:latin typeface="Poppins Bold"/>
                <a:cs typeface="+mn-cs"/>
              </a:rPr>
              <a:t>klasach</a:t>
            </a:r>
            <a:r>
              <a:rPr lang="en-US" sz="4439" dirty="0">
                <a:solidFill>
                  <a:srgbClr val="D6801C"/>
                </a:solidFill>
                <a:latin typeface="Poppins Bold"/>
                <a:cs typeface="+mn-cs"/>
              </a:rPr>
              <a:t> 1-3 </a:t>
            </a:r>
            <a:r>
              <a:rPr lang="en-US" sz="4439" dirty="0" err="1">
                <a:solidFill>
                  <a:srgbClr val="D6801C"/>
                </a:solidFill>
                <a:latin typeface="Poppins Bold"/>
                <a:cs typeface="+mn-cs"/>
              </a:rPr>
              <a:t>dostaje</a:t>
            </a:r>
            <a:r>
              <a:rPr lang="en-US" sz="4439" dirty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en-US" sz="4439" dirty="0" err="1">
                <a:solidFill>
                  <a:srgbClr val="D6801C"/>
                </a:solidFill>
                <a:latin typeface="Poppins Bold"/>
                <a:cs typeface="+mn-cs"/>
              </a:rPr>
              <a:t>dodatek</a:t>
            </a:r>
            <a:r>
              <a:rPr lang="en-US" sz="4439" dirty="0">
                <a:solidFill>
                  <a:srgbClr val="D6801C"/>
                </a:solidFill>
                <a:latin typeface="Poppins Bold"/>
                <a:cs typeface="+mn-cs"/>
              </a:rPr>
              <a:t> w </a:t>
            </a:r>
            <a:r>
              <a:rPr lang="en-US" sz="4439" dirty="0" err="1">
                <a:solidFill>
                  <a:srgbClr val="D6801C"/>
                </a:solidFill>
                <a:latin typeface="Poppins Bold"/>
                <a:cs typeface="+mn-cs"/>
              </a:rPr>
              <a:t>tej</a:t>
            </a:r>
            <a:r>
              <a:rPr lang="en-US" sz="4439" dirty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en-US" sz="4439" dirty="0" err="1">
                <a:solidFill>
                  <a:srgbClr val="D6801C"/>
                </a:solidFill>
                <a:latin typeface="Poppins Bold"/>
                <a:cs typeface="+mn-cs"/>
              </a:rPr>
              <a:t>samej</a:t>
            </a:r>
            <a:r>
              <a:rPr lang="en-US" sz="4439" dirty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en-US" sz="4439" dirty="0" err="1">
                <a:solidFill>
                  <a:srgbClr val="D6801C"/>
                </a:solidFill>
                <a:latin typeface="Poppins Bold"/>
                <a:cs typeface="+mn-cs"/>
              </a:rPr>
              <a:t>wysokości</a:t>
            </a:r>
            <a:r>
              <a:rPr lang="en-US" sz="4439" dirty="0">
                <a:solidFill>
                  <a:srgbClr val="D6801C"/>
                </a:solidFill>
                <a:latin typeface="Poppins Bold"/>
                <a:cs typeface="+mn-cs"/>
              </a:rPr>
              <a:t>(3 </a:t>
            </a:r>
            <a:r>
              <a:rPr lang="en-US" sz="4439" dirty="0" err="1">
                <a:solidFill>
                  <a:srgbClr val="D6801C"/>
                </a:solidFill>
                <a:latin typeface="Poppins Bold"/>
                <a:cs typeface="+mn-cs"/>
              </a:rPr>
              <a:t>nauczycieli</a:t>
            </a:r>
            <a:r>
              <a:rPr lang="en-US" sz="4439" dirty="0">
                <a:solidFill>
                  <a:srgbClr val="D6801C"/>
                </a:solidFill>
                <a:latin typeface="Poppins Bold"/>
                <a:cs typeface="+mn-cs"/>
              </a:rPr>
              <a:t>), </a:t>
            </a:r>
            <a:r>
              <a:rPr lang="en-US" sz="4439" dirty="0" err="1">
                <a:solidFill>
                  <a:srgbClr val="D6801C"/>
                </a:solidFill>
                <a:latin typeface="Poppins Bold"/>
                <a:cs typeface="+mn-cs"/>
              </a:rPr>
              <a:t>natomiast</a:t>
            </a:r>
            <a:r>
              <a:rPr lang="en-US" sz="4439" dirty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en-US" sz="4439" dirty="0" err="1">
                <a:solidFill>
                  <a:srgbClr val="D6801C"/>
                </a:solidFill>
                <a:latin typeface="Poppins Bold"/>
                <a:cs typeface="+mn-cs"/>
              </a:rPr>
              <a:t>nauczyciele</a:t>
            </a:r>
            <a:r>
              <a:rPr lang="en-US" sz="4439" dirty="0">
                <a:solidFill>
                  <a:srgbClr val="D6801C"/>
                </a:solidFill>
                <a:latin typeface="Poppins Bold"/>
                <a:cs typeface="+mn-cs"/>
              </a:rPr>
              <a:t> , </a:t>
            </a:r>
            <a:r>
              <a:rPr lang="en-US" sz="4439" dirty="0" err="1">
                <a:solidFill>
                  <a:srgbClr val="D6801C"/>
                </a:solidFill>
                <a:latin typeface="Poppins Bold"/>
                <a:cs typeface="+mn-cs"/>
              </a:rPr>
              <a:t>którzy</a:t>
            </a:r>
            <a:r>
              <a:rPr lang="en-US" sz="4439" dirty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en-US" sz="4439" dirty="0" err="1">
                <a:solidFill>
                  <a:srgbClr val="D6801C"/>
                </a:solidFill>
                <a:latin typeface="Poppins Bold"/>
                <a:cs typeface="+mn-cs"/>
              </a:rPr>
              <a:t>mają</a:t>
            </a:r>
            <a:r>
              <a:rPr lang="en-US" sz="4439" dirty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en-US" sz="4439" dirty="0" err="1">
                <a:solidFill>
                  <a:srgbClr val="D6801C"/>
                </a:solidFill>
                <a:latin typeface="Poppins Bold"/>
                <a:cs typeface="+mn-cs"/>
              </a:rPr>
              <a:t>wychowawstwo</a:t>
            </a:r>
            <a:r>
              <a:rPr lang="en-US" sz="4439" dirty="0">
                <a:solidFill>
                  <a:srgbClr val="D6801C"/>
                </a:solidFill>
                <a:latin typeface="Poppins Bold"/>
                <a:cs typeface="+mn-cs"/>
              </a:rPr>
              <a:t> w </a:t>
            </a:r>
            <a:r>
              <a:rPr lang="en-US" sz="4439" dirty="0" err="1">
                <a:solidFill>
                  <a:srgbClr val="D6801C"/>
                </a:solidFill>
                <a:latin typeface="Poppins Bold"/>
                <a:cs typeface="+mn-cs"/>
              </a:rPr>
              <a:t>klasach</a:t>
            </a:r>
            <a:r>
              <a:rPr lang="en-US" sz="4439" dirty="0">
                <a:solidFill>
                  <a:srgbClr val="D6801C"/>
                </a:solidFill>
                <a:latin typeface="Poppins Bold"/>
                <a:cs typeface="+mn-cs"/>
              </a:rPr>
              <a:t> 4-8 </a:t>
            </a:r>
            <a:r>
              <a:rPr lang="en-US" sz="4439" dirty="0" err="1">
                <a:solidFill>
                  <a:srgbClr val="D6801C"/>
                </a:solidFill>
                <a:latin typeface="Poppins Bold"/>
                <a:cs typeface="+mn-cs"/>
              </a:rPr>
              <a:t>oraz</a:t>
            </a:r>
            <a:r>
              <a:rPr lang="en-US" sz="4439" dirty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</a:p>
          <a:p>
            <a:pPr fontAlgn="auto">
              <a:lnSpc>
                <a:spcPts val="7947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39" dirty="0">
                <a:solidFill>
                  <a:srgbClr val="D6801C"/>
                </a:solidFill>
                <a:latin typeface="Poppins Bold"/>
                <a:cs typeface="+mn-cs"/>
              </a:rPr>
              <a:t>w </a:t>
            </a:r>
            <a:r>
              <a:rPr lang="en-US" sz="4439" dirty="0" err="1">
                <a:solidFill>
                  <a:srgbClr val="D6801C"/>
                </a:solidFill>
                <a:latin typeface="Poppins Bold"/>
                <a:cs typeface="+mn-cs"/>
              </a:rPr>
              <a:t>liceum</a:t>
            </a:r>
            <a:r>
              <a:rPr lang="en-US" sz="4439" dirty="0">
                <a:solidFill>
                  <a:srgbClr val="D6801C"/>
                </a:solidFill>
                <a:latin typeface="Poppins Bold"/>
                <a:cs typeface="+mn-cs"/>
              </a:rPr>
              <a:t> </a:t>
            </a:r>
            <a:r>
              <a:rPr lang="en-US" sz="4439" dirty="0" err="1">
                <a:solidFill>
                  <a:srgbClr val="D6801C"/>
                </a:solidFill>
                <a:latin typeface="Poppins Bold"/>
                <a:cs typeface="+mn-cs"/>
              </a:rPr>
              <a:t>otrzymują</a:t>
            </a:r>
            <a:r>
              <a:rPr lang="en-US" sz="4439" dirty="0">
                <a:solidFill>
                  <a:srgbClr val="D6801C"/>
                </a:solidFill>
                <a:latin typeface="Poppins Bold"/>
                <a:cs typeface="+mn-cs"/>
              </a:rPr>
              <a:t> 80,00 </a:t>
            </a:r>
            <a:r>
              <a:rPr lang="en-US" sz="4439" dirty="0" err="1">
                <a:solidFill>
                  <a:srgbClr val="D6801C"/>
                </a:solidFill>
                <a:latin typeface="Poppins Bold"/>
                <a:cs typeface="+mn-cs"/>
              </a:rPr>
              <a:t>zamiast</a:t>
            </a:r>
            <a:r>
              <a:rPr lang="en-US" sz="4439" dirty="0">
                <a:solidFill>
                  <a:srgbClr val="D6801C"/>
                </a:solidFill>
                <a:latin typeface="Poppins Bold"/>
                <a:cs typeface="+mn-cs"/>
              </a:rPr>
              <a:t> 300,00zł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reeform 2"/>
          <p:cNvSpPr>
            <a:spLocks noChangeArrowheads="1"/>
          </p:cNvSpPr>
          <p:nvPr/>
        </p:nvSpPr>
        <p:spPr bwMode="auto">
          <a:xfrm>
            <a:off x="13395325" y="-7977188"/>
            <a:ext cx="11717338" cy="11718926"/>
          </a:xfrm>
          <a:custGeom>
            <a:avLst/>
            <a:gdLst>
              <a:gd name="T0" fmla="*/ 0 w 11718284"/>
              <a:gd name="T1" fmla="*/ 0 h 11718284"/>
              <a:gd name="T2" fmla="*/ 11718284 w 11718284"/>
              <a:gd name="T3" fmla="*/ 11718284 h 11718284"/>
            </a:gdLst>
            <a:ahLst/>
            <a:cxnLst/>
            <a:rect l="T0" t="T1" r="T2" b="T3"/>
            <a:pathLst>
              <a:path w="11718284" h="11718284">
                <a:moveTo>
                  <a:pt x="0" y="0"/>
                </a:moveTo>
                <a:lnTo>
                  <a:pt x="11718284" y="0"/>
                </a:lnTo>
                <a:lnTo>
                  <a:pt x="11718284" y="11718284"/>
                </a:lnTo>
                <a:lnTo>
                  <a:pt x="0" y="1171828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51203" name="Freeform 3"/>
          <p:cNvSpPr>
            <a:spLocks noChangeArrowheads="1"/>
          </p:cNvSpPr>
          <p:nvPr/>
        </p:nvSpPr>
        <p:spPr bwMode="auto">
          <a:xfrm>
            <a:off x="11214100" y="366713"/>
            <a:ext cx="1004888" cy="1004887"/>
          </a:xfrm>
          <a:custGeom>
            <a:avLst/>
            <a:gdLst>
              <a:gd name="T0" fmla="*/ 0 w 1004905"/>
              <a:gd name="T1" fmla="*/ 0 h 1004905"/>
              <a:gd name="T2" fmla="*/ 1004905 w 1004905"/>
              <a:gd name="T3" fmla="*/ 1004905 h 1004905"/>
            </a:gdLst>
            <a:ahLst/>
            <a:cxnLst/>
            <a:rect l="T0" t="T1" r="T2" b="T3"/>
            <a:pathLst>
              <a:path w="1004905" h="1004905">
                <a:moveTo>
                  <a:pt x="0" y="0"/>
                </a:moveTo>
                <a:lnTo>
                  <a:pt x="1004906" y="0"/>
                </a:lnTo>
                <a:lnTo>
                  <a:pt x="1004906" y="1004905"/>
                </a:lnTo>
                <a:lnTo>
                  <a:pt x="0" y="100490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51204" name="TextBox 4"/>
          <p:cNvSpPr txBox="1">
            <a:spLocks noChangeArrowheads="1"/>
          </p:cNvSpPr>
          <p:nvPr/>
        </p:nvSpPr>
        <p:spPr bwMode="auto">
          <a:xfrm>
            <a:off x="1028700" y="1892300"/>
            <a:ext cx="14924088" cy="68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7738"/>
              </a:lnSpc>
            </a:pPr>
            <a:r>
              <a:rPr lang="en-US" sz="4500">
                <a:solidFill>
                  <a:srgbClr val="D6801C"/>
                </a:solidFill>
                <a:latin typeface="Poppins Bold" charset="-18"/>
              </a:rPr>
              <a:t>Nauczyciele w szkołach publicznych otrzymują dodatki motywacyjne, dodatki za wysługę lat,</a:t>
            </a:r>
          </a:p>
          <a:p>
            <a:pPr>
              <a:lnSpc>
                <a:spcPts val="7738"/>
              </a:lnSpc>
            </a:pPr>
            <a:r>
              <a:rPr lang="en-US" sz="4500">
                <a:solidFill>
                  <a:srgbClr val="D6801C"/>
                </a:solidFill>
                <a:latin typeface="Poppins Bold" charset="-18"/>
              </a:rPr>
              <a:t>trzymiesięczne odprawy emerytalne, nagrody jubileuszowe, trzynastki. </a:t>
            </a:r>
          </a:p>
          <a:p>
            <a:pPr>
              <a:lnSpc>
                <a:spcPts val="7738"/>
              </a:lnSpc>
            </a:pPr>
            <a:endParaRPr lang="pl-PL">
              <a:latin typeface="Calibri" pitchFamily="34" charset="0"/>
            </a:endParaRPr>
          </a:p>
          <a:p>
            <a:pPr>
              <a:lnSpc>
                <a:spcPts val="7738"/>
              </a:lnSpc>
            </a:pPr>
            <a:r>
              <a:rPr lang="en-US" sz="4500">
                <a:solidFill>
                  <a:srgbClr val="D6801C"/>
                </a:solidFill>
                <a:latin typeface="Poppins Bold" charset="-18"/>
              </a:rPr>
              <a:t>Nasi nauczyciele tego nie otrzymują, ponieważ nie mamy na to funduszy.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reeform 2"/>
          <p:cNvSpPr>
            <a:spLocks noChangeArrowheads="1"/>
          </p:cNvSpPr>
          <p:nvPr/>
        </p:nvSpPr>
        <p:spPr bwMode="auto">
          <a:xfrm>
            <a:off x="12707938" y="-7551738"/>
            <a:ext cx="11718925" cy="11718926"/>
          </a:xfrm>
          <a:custGeom>
            <a:avLst/>
            <a:gdLst>
              <a:gd name="T0" fmla="*/ 0 w 11718284"/>
              <a:gd name="T1" fmla="*/ 0 h 11718284"/>
              <a:gd name="T2" fmla="*/ 11718284 w 11718284"/>
              <a:gd name="T3" fmla="*/ 11718284 h 11718284"/>
            </a:gdLst>
            <a:ahLst/>
            <a:cxnLst/>
            <a:rect l="T0" t="T1" r="T2" b="T3"/>
            <a:pathLst>
              <a:path w="11718284" h="11718284">
                <a:moveTo>
                  <a:pt x="0" y="0"/>
                </a:moveTo>
                <a:lnTo>
                  <a:pt x="11718284" y="0"/>
                </a:lnTo>
                <a:lnTo>
                  <a:pt x="11718284" y="11718284"/>
                </a:lnTo>
                <a:lnTo>
                  <a:pt x="0" y="1171828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52227" name="Freeform 3"/>
          <p:cNvSpPr>
            <a:spLocks noChangeArrowheads="1"/>
          </p:cNvSpPr>
          <p:nvPr/>
        </p:nvSpPr>
        <p:spPr bwMode="auto">
          <a:xfrm>
            <a:off x="11214100" y="366713"/>
            <a:ext cx="1004888" cy="1004887"/>
          </a:xfrm>
          <a:custGeom>
            <a:avLst/>
            <a:gdLst>
              <a:gd name="T0" fmla="*/ 0 w 1004905"/>
              <a:gd name="T1" fmla="*/ 0 h 1004905"/>
              <a:gd name="T2" fmla="*/ 1004905 w 1004905"/>
              <a:gd name="T3" fmla="*/ 1004905 h 1004905"/>
            </a:gdLst>
            <a:ahLst/>
            <a:cxnLst/>
            <a:rect l="T0" t="T1" r="T2" b="T3"/>
            <a:pathLst>
              <a:path w="1004905" h="1004905">
                <a:moveTo>
                  <a:pt x="0" y="0"/>
                </a:moveTo>
                <a:lnTo>
                  <a:pt x="1004906" y="0"/>
                </a:lnTo>
                <a:lnTo>
                  <a:pt x="1004906" y="1004905"/>
                </a:lnTo>
                <a:lnTo>
                  <a:pt x="0" y="100490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52228" name="TextBox 4"/>
          <p:cNvSpPr txBox="1">
            <a:spLocks noChangeArrowheads="1"/>
          </p:cNvSpPr>
          <p:nvPr/>
        </p:nvSpPr>
        <p:spPr bwMode="auto">
          <a:xfrm>
            <a:off x="1028700" y="3327400"/>
            <a:ext cx="14924088" cy="340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9175"/>
              </a:lnSpc>
            </a:pPr>
            <a:r>
              <a:rPr lang="en-US" sz="4500" dirty="0" err="1">
                <a:solidFill>
                  <a:srgbClr val="D6801C"/>
                </a:solidFill>
                <a:latin typeface="Poppins Bold" charset="-18"/>
              </a:rPr>
              <a:t>Pracownicy</a:t>
            </a:r>
            <a:r>
              <a:rPr lang="en-US" sz="4500" dirty="0">
                <a:solidFill>
                  <a:srgbClr val="D6801C"/>
                </a:solidFill>
                <a:latin typeface="Poppins Bold" charset="-18"/>
              </a:rPr>
              <a:t> </a:t>
            </a:r>
            <a:r>
              <a:rPr lang="en-US" sz="4500" dirty="0" err="1">
                <a:solidFill>
                  <a:srgbClr val="D6801C"/>
                </a:solidFill>
                <a:latin typeface="Poppins Bold" charset="-18"/>
              </a:rPr>
              <a:t>administracyjni</a:t>
            </a:r>
            <a:r>
              <a:rPr lang="en-US" sz="4500" dirty="0">
                <a:solidFill>
                  <a:srgbClr val="D6801C"/>
                </a:solidFill>
                <a:latin typeface="Poppins Bold" charset="-18"/>
              </a:rPr>
              <a:t> w </a:t>
            </a:r>
            <a:r>
              <a:rPr lang="en-US" sz="4500" dirty="0" err="1">
                <a:solidFill>
                  <a:srgbClr val="D6801C"/>
                </a:solidFill>
                <a:latin typeface="Poppins Bold" charset="-18"/>
              </a:rPr>
              <a:t>szkole</a:t>
            </a:r>
            <a:r>
              <a:rPr lang="en-US" sz="4500" dirty="0">
                <a:solidFill>
                  <a:srgbClr val="D6801C"/>
                </a:solidFill>
                <a:latin typeface="Poppins Bold" charset="-18"/>
              </a:rPr>
              <a:t> </a:t>
            </a:r>
            <a:r>
              <a:rPr lang="en-US" sz="4500" dirty="0" err="1">
                <a:solidFill>
                  <a:srgbClr val="D6801C"/>
                </a:solidFill>
                <a:latin typeface="Poppins Bold" charset="-18"/>
              </a:rPr>
              <a:t>zatrudnieni</a:t>
            </a:r>
            <a:r>
              <a:rPr lang="en-US" sz="4500" dirty="0">
                <a:solidFill>
                  <a:srgbClr val="D6801C"/>
                </a:solidFill>
                <a:latin typeface="Poppins Bold" charset="-18"/>
              </a:rPr>
              <a:t> </a:t>
            </a:r>
            <a:r>
              <a:rPr lang="en-US" sz="4500" dirty="0" err="1">
                <a:solidFill>
                  <a:srgbClr val="D6801C"/>
                </a:solidFill>
                <a:latin typeface="Poppins Bold" charset="-18"/>
              </a:rPr>
              <a:t>są</a:t>
            </a:r>
            <a:r>
              <a:rPr lang="en-US" sz="4500" dirty="0">
                <a:solidFill>
                  <a:srgbClr val="D6801C"/>
                </a:solidFill>
                <a:latin typeface="Poppins Bold" charset="-18"/>
              </a:rPr>
              <a:t> </a:t>
            </a:r>
            <a:r>
              <a:rPr lang="en-US" sz="4500" dirty="0" err="1">
                <a:solidFill>
                  <a:srgbClr val="D6801C"/>
                </a:solidFill>
                <a:latin typeface="Poppins Bold" charset="-18"/>
              </a:rPr>
              <a:t>na</a:t>
            </a:r>
            <a:r>
              <a:rPr lang="en-US" sz="4500" dirty="0">
                <a:solidFill>
                  <a:srgbClr val="D6801C"/>
                </a:solidFill>
                <a:latin typeface="Poppins Bold" charset="-18"/>
              </a:rPr>
              <a:t> </a:t>
            </a:r>
            <a:r>
              <a:rPr lang="en-US" sz="4500" dirty="0" err="1">
                <a:solidFill>
                  <a:srgbClr val="D6801C"/>
                </a:solidFill>
                <a:latin typeface="Poppins Bold" charset="-18"/>
              </a:rPr>
              <a:t>umowę</a:t>
            </a:r>
            <a:r>
              <a:rPr lang="en-US" sz="4500" dirty="0">
                <a:solidFill>
                  <a:srgbClr val="D6801C"/>
                </a:solidFill>
                <a:latin typeface="Poppins Bold" charset="-18"/>
              </a:rPr>
              <a:t> o </a:t>
            </a:r>
            <a:r>
              <a:rPr lang="en-US" sz="4500" dirty="0" err="1">
                <a:solidFill>
                  <a:srgbClr val="D6801C"/>
                </a:solidFill>
                <a:latin typeface="Poppins Bold" charset="-18"/>
              </a:rPr>
              <a:t>pracę</a:t>
            </a:r>
            <a:r>
              <a:rPr lang="en-US" sz="4500" dirty="0">
                <a:solidFill>
                  <a:srgbClr val="D6801C"/>
                </a:solidFill>
                <a:latin typeface="Poppins Bold" charset="-18"/>
              </a:rPr>
              <a:t> </a:t>
            </a:r>
            <a:r>
              <a:rPr lang="en-US" sz="4500" dirty="0" err="1">
                <a:solidFill>
                  <a:srgbClr val="D6801C"/>
                </a:solidFill>
                <a:latin typeface="Poppins Bold" charset="-18"/>
              </a:rPr>
              <a:t>za</a:t>
            </a:r>
            <a:r>
              <a:rPr lang="en-US" sz="4500" dirty="0">
                <a:solidFill>
                  <a:srgbClr val="D6801C"/>
                </a:solidFill>
                <a:latin typeface="Poppins Bold" charset="-18"/>
              </a:rPr>
              <a:t> </a:t>
            </a:r>
            <a:r>
              <a:rPr lang="en-US" sz="4500" dirty="0" err="1">
                <a:solidFill>
                  <a:srgbClr val="D6801C"/>
                </a:solidFill>
                <a:latin typeface="Poppins Bold" charset="-18"/>
              </a:rPr>
              <a:t>najniższą</a:t>
            </a:r>
            <a:r>
              <a:rPr lang="en-US" sz="4500" dirty="0">
                <a:solidFill>
                  <a:srgbClr val="D6801C"/>
                </a:solidFill>
                <a:latin typeface="Poppins Bold" charset="-18"/>
              </a:rPr>
              <a:t> </a:t>
            </a:r>
            <a:r>
              <a:rPr lang="en-US" sz="4500" dirty="0" err="1">
                <a:solidFill>
                  <a:srgbClr val="D6801C"/>
                </a:solidFill>
                <a:latin typeface="Poppins Bold" charset="-18"/>
              </a:rPr>
              <a:t>krajową</a:t>
            </a:r>
            <a:endParaRPr lang="en-US" sz="4500" dirty="0">
              <a:solidFill>
                <a:srgbClr val="D6801C"/>
              </a:solidFill>
              <a:latin typeface="Poppins Bold" charset="-18"/>
            </a:endParaRPr>
          </a:p>
          <a:p>
            <a:pPr>
              <a:lnSpc>
                <a:spcPts val="9175"/>
              </a:lnSpc>
            </a:pPr>
            <a:r>
              <a:rPr lang="en-US" sz="4500" dirty="0" err="1">
                <a:solidFill>
                  <a:srgbClr val="D6801C"/>
                </a:solidFill>
                <a:latin typeface="Poppins Bold" charset="-18"/>
              </a:rPr>
              <a:t>wynoszącą</a:t>
            </a:r>
            <a:r>
              <a:rPr lang="en-US" sz="4500" dirty="0">
                <a:solidFill>
                  <a:srgbClr val="D6801C"/>
                </a:solidFill>
                <a:latin typeface="Poppins Bold" charset="-18"/>
              </a:rPr>
              <a:t> 3600,00  </a:t>
            </a:r>
            <a:r>
              <a:rPr lang="en-US" sz="4500" dirty="0" err="1">
                <a:solidFill>
                  <a:srgbClr val="D6801C"/>
                </a:solidFill>
                <a:latin typeface="Poppins Bold" charset="-18"/>
              </a:rPr>
              <a:t>zł</a:t>
            </a:r>
            <a:r>
              <a:rPr lang="en-US" sz="4500" dirty="0">
                <a:solidFill>
                  <a:srgbClr val="D6801C"/>
                </a:solidFill>
                <a:latin typeface="Poppins Bold" charset="-18"/>
              </a:rPr>
              <a:t> </a:t>
            </a:r>
            <a:r>
              <a:rPr lang="en-US" sz="4500" dirty="0" err="1">
                <a:solidFill>
                  <a:srgbClr val="D6801C"/>
                </a:solidFill>
                <a:latin typeface="Poppins Bold" charset="-18"/>
              </a:rPr>
              <a:t>brutto</a:t>
            </a:r>
            <a:r>
              <a:rPr lang="en-US" sz="4500" dirty="0">
                <a:solidFill>
                  <a:srgbClr val="D6801C"/>
                </a:solidFill>
                <a:latin typeface="Poppins Bold" charset="-18"/>
              </a:rPr>
              <a:t> (5 </a:t>
            </a:r>
            <a:r>
              <a:rPr lang="en-US" sz="4500" dirty="0" err="1">
                <a:solidFill>
                  <a:srgbClr val="D6801C"/>
                </a:solidFill>
                <a:latin typeface="Poppins Bold" charset="-18"/>
              </a:rPr>
              <a:t>pracowników</a:t>
            </a:r>
            <a:r>
              <a:rPr lang="en-US" sz="4500" dirty="0">
                <a:solidFill>
                  <a:srgbClr val="D6801C"/>
                </a:solidFill>
                <a:latin typeface="Poppins Bold" charset="-18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reeform 2"/>
          <p:cNvSpPr>
            <a:spLocks noChangeArrowheads="1"/>
          </p:cNvSpPr>
          <p:nvPr/>
        </p:nvSpPr>
        <p:spPr bwMode="auto">
          <a:xfrm>
            <a:off x="12707938" y="-7551738"/>
            <a:ext cx="11718925" cy="11718926"/>
          </a:xfrm>
          <a:custGeom>
            <a:avLst/>
            <a:gdLst>
              <a:gd name="T0" fmla="*/ 0 w 11718284"/>
              <a:gd name="T1" fmla="*/ 0 h 11718284"/>
              <a:gd name="T2" fmla="*/ 11718284 w 11718284"/>
              <a:gd name="T3" fmla="*/ 11718284 h 11718284"/>
            </a:gdLst>
            <a:ahLst/>
            <a:cxnLst/>
            <a:rect l="T0" t="T1" r="T2" b="T3"/>
            <a:pathLst>
              <a:path w="11718284" h="11718284">
                <a:moveTo>
                  <a:pt x="0" y="0"/>
                </a:moveTo>
                <a:lnTo>
                  <a:pt x="11718284" y="0"/>
                </a:lnTo>
                <a:lnTo>
                  <a:pt x="11718284" y="11718284"/>
                </a:lnTo>
                <a:lnTo>
                  <a:pt x="0" y="1171828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53251" name="Freeform 3"/>
          <p:cNvSpPr>
            <a:spLocks noChangeArrowheads="1"/>
          </p:cNvSpPr>
          <p:nvPr/>
        </p:nvSpPr>
        <p:spPr bwMode="auto">
          <a:xfrm>
            <a:off x="11214100" y="366713"/>
            <a:ext cx="1004888" cy="1004887"/>
          </a:xfrm>
          <a:custGeom>
            <a:avLst/>
            <a:gdLst>
              <a:gd name="T0" fmla="*/ 0 w 1004905"/>
              <a:gd name="T1" fmla="*/ 0 h 1004905"/>
              <a:gd name="T2" fmla="*/ 1004905 w 1004905"/>
              <a:gd name="T3" fmla="*/ 1004905 h 1004905"/>
            </a:gdLst>
            <a:ahLst/>
            <a:cxnLst/>
            <a:rect l="T0" t="T1" r="T2" b="T3"/>
            <a:pathLst>
              <a:path w="1004905" h="1004905">
                <a:moveTo>
                  <a:pt x="0" y="0"/>
                </a:moveTo>
                <a:lnTo>
                  <a:pt x="1004906" y="0"/>
                </a:lnTo>
                <a:lnTo>
                  <a:pt x="1004906" y="1004905"/>
                </a:lnTo>
                <a:lnTo>
                  <a:pt x="0" y="100490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53252" name="Freeform 4"/>
          <p:cNvSpPr>
            <a:spLocks noChangeArrowheads="1"/>
          </p:cNvSpPr>
          <p:nvPr/>
        </p:nvSpPr>
        <p:spPr bwMode="auto">
          <a:xfrm>
            <a:off x="735013" y="5472113"/>
            <a:ext cx="16817975" cy="2657475"/>
          </a:xfrm>
          <a:custGeom>
            <a:avLst/>
            <a:gdLst>
              <a:gd name="T0" fmla="*/ 0 w 16817337"/>
              <a:gd name="T1" fmla="*/ 0 h 2658378"/>
              <a:gd name="T2" fmla="*/ 16817337 w 16817337"/>
              <a:gd name="T3" fmla="*/ 2658378 h 2658378"/>
            </a:gdLst>
            <a:ahLst/>
            <a:cxnLst/>
            <a:rect l="T0" t="T1" r="T2" b="T3"/>
            <a:pathLst>
              <a:path w="16817337" h="2658378">
                <a:moveTo>
                  <a:pt x="0" y="0"/>
                </a:moveTo>
                <a:lnTo>
                  <a:pt x="16817336" y="0"/>
                </a:lnTo>
                <a:lnTo>
                  <a:pt x="16817336" y="2658378"/>
                </a:lnTo>
                <a:lnTo>
                  <a:pt x="0" y="2658378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53253" name="TextBox 5"/>
          <p:cNvSpPr txBox="1">
            <a:spLocks noChangeArrowheads="1"/>
          </p:cNvSpPr>
          <p:nvPr/>
        </p:nvSpPr>
        <p:spPr bwMode="auto">
          <a:xfrm>
            <a:off x="1028700" y="3089275"/>
            <a:ext cx="14924088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5463"/>
              </a:lnSpc>
            </a:pPr>
            <a:r>
              <a:rPr lang="en-US" sz="3900">
                <a:solidFill>
                  <a:srgbClr val="D6801C"/>
                </a:solidFill>
                <a:latin typeface="Poppins Bold" charset="-18"/>
              </a:rPr>
              <a:t>Stawki za godziny ponadwymiarowe w szkole są dużo niższe niż w innych szkołach.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reeform 2"/>
          <p:cNvSpPr>
            <a:spLocks noChangeArrowheads="1"/>
          </p:cNvSpPr>
          <p:nvPr/>
        </p:nvSpPr>
        <p:spPr bwMode="auto">
          <a:xfrm>
            <a:off x="13015913" y="-9282113"/>
            <a:ext cx="11718925" cy="11717338"/>
          </a:xfrm>
          <a:custGeom>
            <a:avLst/>
            <a:gdLst>
              <a:gd name="T0" fmla="*/ 0 w 11718284"/>
              <a:gd name="T1" fmla="*/ 0 h 11718284"/>
              <a:gd name="T2" fmla="*/ 11718284 w 11718284"/>
              <a:gd name="T3" fmla="*/ 11718284 h 11718284"/>
            </a:gdLst>
            <a:ahLst/>
            <a:cxnLst/>
            <a:rect l="T0" t="T1" r="T2" b="T3"/>
            <a:pathLst>
              <a:path w="11718284" h="11718284">
                <a:moveTo>
                  <a:pt x="0" y="0"/>
                </a:moveTo>
                <a:lnTo>
                  <a:pt x="11718284" y="0"/>
                </a:lnTo>
                <a:lnTo>
                  <a:pt x="11718284" y="11718283"/>
                </a:lnTo>
                <a:lnTo>
                  <a:pt x="0" y="1171828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54275" name="Freeform 3"/>
          <p:cNvSpPr>
            <a:spLocks noChangeArrowheads="1"/>
          </p:cNvSpPr>
          <p:nvPr/>
        </p:nvSpPr>
        <p:spPr bwMode="auto">
          <a:xfrm>
            <a:off x="11214100" y="366713"/>
            <a:ext cx="1004888" cy="1004887"/>
          </a:xfrm>
          <a:custGeom>
            <a:avLst/>
            <a:gdLst>
              <a:gd name="T0" fmla="*/ 0 w 1004905"/>
              <a:gd name="T1" fmla="*/ 0 h 1004905"/>
              <a:gd name="T2" fmla="*/ 1004905 w 1004905"/>
              <a:gd name="T3" fmla="*/ 1004905 h 1004905"/>
            </a:gdLst>
            <a:ahLst/>
            <a:cxnLst/>
            <a:rect l="T0" t="T1" r="T2" b="T3"/>
            <a:pathLst>
              <a:path w="1004905" h="1004905">
                <a:moveTo>
                  <a:pt x="0" y="0"/>
                </a:moveTo>
                <a:lnTo>
                  <a:pt x="1004906" y="0"/>
                </a:lnTo>
                <a:lnTo>
                  <a:pt x="1004906" y="1004905"/>
                </a:lnTo>
                <a:lnTo>
                  <a:pt x="0" y="100490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" name="TextBox 4"/>
          <p:cNvSpPr txBox="1"/>
          <p:nvPr/>
        </p:nvSpPr>
        <p:spPr>
          <a:xfrm>
            <a:off x="1028700" y="1858963"/>
            <a:ext cx="15351125" cy="79105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482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99">
                <a:solidFill>
                  <a:srgbClr val="D6801C"/>
                </a:solidFill>
                <a:latin typeface="Poppins Bold"/>
                <a:cs typeface="+mn-cs"/>
              </a:rPr>
              <a:t>W przedszkolu nauczyciel mianowany zarabia 3597,00 zł brutto, a nauczyciel dyplomowany 4224,00 zł brutto, czyli poniżej stawek w przedszkolach publicznych. </a:t>
            </a:r>
          </a:p>
          <a:p>
            <a:pPr fontAlgn="auto">
              <a:lnSpc>
                <a:spcPts val="4829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fontAlgn="auto">
              <a:lnSpc>
                <a:spcPts val="482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99">
                <a:solidFill>
                  <a:srgbClr val="D6801C"/>
                </a:solidFill>
                <a:latin typeface="Poppins Bold"/>
                <a:cs typeface="+mn-cs"/>
              </a:rPr>
              <a:t>Pomoce nauczyciela, opiekunki w żłobku oraz administracja przedszkola </a:t>
            </a:r>
          </a:p>
          <a:p>
            <a:pPr fontAlgn="auto">
              <a:lnSpc>
                <a:spcPts val="482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99">
                <a:solidFill>
                  <a:srgbClr val="D6801C"/>
                </a:solidFill>
                <a:latin typeface="Poppins Bold"/>
                <a:cs typeface="+mn-cs"/>
              </a:rPr>
              <a:t>i żłobka zatrudnieni są za najniższe wynagrodzenie (10 osób). </a:t>
            </a:r>
          </a:p>
          <a:p>
            <a:pPr fontAlgn="auto">
              <a:lnSpc>
                <a:spcPts val="4829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fontAlgn="auto">
              <a:lnSpc>
                <a:spcPts val="482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99">
                <a:solidFill>
                  <a:srgbClr val="D6801C"/>
                </a:solidFill>
                <a:latin typeface="Poppins Bold"/>
                <a:cs typeface="+mn-cs"/>
              </a:rPr>
              <a:t>Ich stawki za godziny ponadwymiarowe wynoszą: 25,00 30,00 oraz 35,00 zł brutto.</a:t>
            </a:r>
          </a:p>
          <a:p>
            <a:pPr fontAlgn="auto">
              <a:lnSpc>
                <a:spcPts val="4829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fontAlgn="auto">
              <a:lnSpc>
                <a:spcPts val="482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99">
                <a:solidFill>
                  <a:srgbClr val="D6801C"/>
                </a:solidFill>
                <a:latin typeface="Poppins Bold"/>
                <a:cs typeface="+mn-cs"/>
              </a:rPr>
              <a:t>Nauczyciele w przedszkolu nie otrzymują dodatków za wychowawstwo, dodatków za wysługę, dodatków motywacyjnych ,trzymiesięcznej odprawy, nagrody jubileuszowej i trzynastki.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-381000" y="376238"/>
            <a:ext cx="11188700" cy="12287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r" fontAlgn="auto">
              <a:lnSpc>
                <a:spcPts val="911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99">
                <a:solidFill>
                  <a:srgbClr val="000000"/>
                </a:solidFill>
                <a:latin typeface="Poppins Bold"/>
                <a:cs typeface="+mn-cs"/>
              </a:rPr>
              <a:t>Przedszkole i żłobek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reeform 2"/>
          <p:cNvSpPr>
            <a:spLocks noChangeArrowheads="1"/>
          </p:cNvSpPr>
          <p:nvPr/>
        </p:nvSpPr>
        <p:spPr bwMode="auto">
          <a:xfrm>
            <a:off x="12707938" y="-7551738"/>
            <a:ext cx="11718925" cy="11718926"/>
          </a:xfrm>
          <a:custGeom>
            <a:avLst/>
            <a:gdLst>
              <a:gd name="T0" fmla="*/ 0 w 11718284"/>
              <a:gd name="T1" fmla="*/ 0 h 11718284"/>
              <a:gd name="T2" fmla="*/ 11718284 w 11718284"/>
              <a:gd name="T3" fmla="*/ 11718284 h 11718284"/>
            </a:gdLst>
            <a:ahLst/>
            <a:cxnLst/>
            <a:rect l="T0" t="T1" r="T2" b="T3"/>
            <a:pathLst>
              <a:path w="11718284" h="11718284">
                <a:moveTo>
                  <a:pt x="0" y="0"/>
                </a:moveTo>
                <a:lnTo>
                  <a:pt x="11718284" y="0"/>
                </a:lnTo>
                <a:lnTo>
                  <a:pt x="11718284" y="11718284"/>
                </a:lnTo>
                <a:lnTo>
                  <a:pt x="0" y="1171828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55299" name="Freeform 3"/>
          <p:cNvSpPr>
            <a:spLocks noChangeArrowheads="1"/>
          </p:cNvSpPr>
          <p:nvPr/>
        </p:nvSpPr>
        <p:spPr bwMode="auto">
          <a:xfrm>
            <a:off x="11214100" y="366713"/>
            <a:ext cx="1004888" cy="1004887"/>
          </a:xfrm>
          <a:custGeom>
            <a:avLst/>
            <a:gdLst>
              <a:gd name="T0" fmla="*/ 0 w 1004905"/>
              <a:gd name="T1" fmla="*/ 0 h 1004905"/>
              <a:gd name="T2" fmla="*/ 1004905 w 1004905"/>
              <a:gd name="T3" fmla="*/ 1004905 h 1004905"/>
            </a:gdLst>
            <a:ahLst/>
            <a:cxnLst/>
            <a:rect l="T0" t="T1" r="T2" b="T3"/>
            <a:pathLst>
              <a:path w="1004905" h="1004905">
                <a:moveTo>
                  <a:pt x="0" y="0"/>
                </a:moveTo>
                <a:lnTo>
                  <a:pt x="1004906" y="0"/>
                </a:lnTo>
                <a:lnTo>
                  <a:pt x="1004906" y="1004905"/>
                </a:lnTo>
                <a:lnTo>
                  <a:pt x="0" y="100490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55300" name="TextBox 4"/>
          <p:cNvSpPr txBox="1">
            <a:spLocks noChangeArrowheads="1"/>
          </p:cNvSpPr>
          <p:nvPr/>
        </p:nvSpPr>
        <p:spPr bwMode="auto">
          <a:xfrm>
            <a:off x="1028700" y="2160588"/>
            <a:ext cx="13650913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7688"/>
              </a:lnSpc>
            </a:pPr>
            <a:r>
              <a:rPr lang="en-US" sz="3900">
                <a:solidFill>
                  <a:srgbClr val="D6801C"/>
                </a:solidFill>
                <a:latin typeface="Poppins Bold" charset="-18"/>
              </a:rPr>
              <a:t>Koszt miesięcznych wynagrodzeń pracowników obsługi i nauczycieli w miesiącu wrześniu 2023 razem</a:t>
            </a:r>
          </a:p>
          <a:p>
            <a:pPr>
              <a:lnSpc>
                <a:spcPts val="7688"/>
              </a:lnSpc>
            </a:pPr>
            <a:r>
              <a:rPr lang="en-US" sz="3900">
                <a:solidFill>
                  <a:srgbClr val="D6801C"/>
                </a:solidFill>
                <a:latin typeface="Poppins Bold" charset="-18"/>
              </a:rPr>
              <a:t>z kosztami pracodawcy wynoszącymi około 19,5 % wyniósł: 455 746,60 zł . </a:t>
            </a:r>
          </a:p>
          <a:p>
            <a:pPr>
              <a:lnSpc>
                <a:spcPts val="7688"/>
              </a:lnSpc>
            </a:pPr>
            <a:endParaRPr lang="pl-PL">
              <a:latin typeface="Calibri" pitchFamily="34" charset="0"/>
            </a:endParaRPr>
          </a:p>
          <a:p>
            <a:pPr>
              <a:lnSpc>
                <a:spcPts val="7688"/>
              </a:lnSpc>
            </a:pPr>
            <a:r>
              <a:rPr lang="en-US" sz="3900">
                <a:solidFill>
                  <a:srgbClr val="D6801C"/>
                </a:solidFill>
                <a:latin typeface="Poppins Bold" charset="-18"/>
              </a:rPr>
              <a:t>Zatrudniamy 73 pracowników na umowę o pracę i 3 na umowę zlecenie.</a:t>
            </a:r>
          </a:p>
        </p:txBody>
      </p:sp>
      <p:sp>
        <p:nvSpPr>
          <p:cNvPr id="55301" name="Freeform 5"/>
          <p:cNvSpPr>
            <a:spLocks noChangeArrowheads="1"/>
          </p:cNvSpPr>
          <p:nvPr/>
        </p:nvSpPr>
        <p:spPr bwMode="auto">
          <a:xfrm>
            <a:off x="1828800" y="6097588"/>
            <a:ext cx="7315200" cy="247650"/>
          </a:xfrm>
          <a:custGeom>
            <a:avLst/>
            <a:gdLst>
              <a:gd name="T0" fmla="*/ 0 w 7315200"/>
              <a:gd name="T1" fmla="*/ 0 h 246888"/>
              <a:gd name="T2" fmla="*/ 7315200 w 7315200"/>
              <a:gd name="T3" fmla="*/ 246888 h 246888"/>
            </a:gdLst>
            <a:ahLst/>
            <a:cxnLst/>
            <a:rect l="T0" t="T1" r="T2" b="T3"/>
            <a:pathLst>
              <a:path w="7315200" h="246888">
                <a:moveTo>
                  <a:pt x="0" y="0"/>
                </a:moveTo>
                <a:lnTo>
                  <a:pt x="7315200" y="0"/>
                </a:lnTo>
                <a:lnTo>
                  <a:pt x="7315200" y="246888"/>
                </a:lnTo>
                <a:lnTo>
                  <a:pt x="0" y="246888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1320800" y="-979488"/>
            <a:ext cx="20929600" cy="11928476"/>
            <a:chOff x="0" y="0"/>
            <a:chExt cx="5512611" cy="3141615"/>
          </a:xfrm>
        </p:grpSpPr>
        <p:sp>
          <p:nvSpPr>
            <p:cNvPr id="84996" name="Freeform 3"/>
            <p:cNvSpPr>
              <a:spLocks noChangeArrowheads="1"/>
            </p:cNvSpPr>
            <p:nvPr/>
          </p:nvSpPr>
          <p:spPr bwMode="auto">
            <a:xfrm>
              <a:off x="0" y="0"/>
              <a:ext cx="5512611" cy="3141615"/>
            </a:xfrm>
            <a:custGeom>
              <a:avLst/>
              <a:gdLst>
                <a:gd name="T0" fmla="*/ 0 w 5512611"/>
                <a:gd name="T1" fmla="*/ 0 h 3141615"/>
                <a:gd name="T2" fmla="*/ 5512611 w 5512611"/>
                <a:gd name="T3" fmla="*/ 3141615 h 3141615"/>
              </a:gdLst>
              <a:ahLst/>
              <a:cxnLst/>
              <a:rect l="T0" t="T1" r="T2" b="T3"/>
              <a:pathLst>
                <a:path w="5512611" h="3141615">
                  <a:moveTo>
                    <a:pt x="0" y="0"/>
                  </a:moveTo>
                  <a:lnTo>
                    <a:pt x="5512611" y="0"/>
                  </a:lnTo>
                  <a:lnTo>
                    <a:pt x="5512611" y="3141615"/>
                  </a:lnTo>
                  <a:lnTo>
                    <a:pt x="0" y="3141615"/>
                  </a:lnTo>
                  <a:close/>
                </a:path>
              </a:pathLst>
            </a:custGeom>
            <a:solidFill>
              <a:srgbClr val="D6801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4997" name="TextBox 4"/>
            <p:cNvSpPr txBox="1">
              <a:spLocks noChangeArrowheads="1"/>
            </p:cNvSpPr>
            <p:nvPr/>
          </p:nvSpPr>
          <p:spPr bwMode="auto">
            <a:xfrm>
              <a:off x="0" y="-38100"/>
              <a:ext cx="5512611" cy="3179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sp>
        <p:nvSpPr>
          <p:cNvPr id="84995" name="Freeform 5"/>
          <p:cNvSpPr>
            <a:spLocks noChangeArrowheads="1"/>
          </p:cNvSpPr>
          <p:nvPr/>
        </p:nvSpPr>
        <p:spPr bwMode="auto">
          <a:xfrm>
            <a:off x="3786150" y="365125"/>
            <a:ext cx="10287072" cy="9556750"/>
          </a:xfrm>
          <a:custGeom>
            <a:avLst/>
            <a:gdLst>
              <a:gd name="T0" fmla="*/ 0 w 7751173"/>
              <a:gd name="T1" fmla="*/ 0 h 9556103"/>
              <a:gd name="T2" fmla="*/ 7751173 w 7751173"/>
              <a:gd name="T3" fmla="*/ 9556103 h 9556103"/>
            </a:gdLst>
            <a:ahLst/>
            <a:cxnLst/>
            <a:rect l="T0" t="T1" r="T2" b="T3"/>
            <a:pathLst>
              <a:path w="7751173" h="9556103">
                <a:moveTo>
                  <a:pt x="0" y="0"/>
                </a:moveTo>
                <a:lnTo>
                  <a:pt x="7751172" y="0"/>
                </a:lnTo>
                <a:lnTo>
                  <a:pt x="7751172" y="9556104"/>
                </a:lnTo>
                <a:lnTo>
                  <a:pt x="0" y="955610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reeform 2"/>
          <p:cNvSpPr>
            <a:spLocks noChangeArrowheads="1"/>
          </p:cNvSpPr>
          <p:nvPr/>
        </p:nvSpPr>
        <p:spPr bwMode="auto">
          <a:xfrm>
            <a:off x="12984163" y="-9609138"/>
            <a:ext cx="11718925" cy="11717338"/>
          </a:xfrm>
          <a:custGeom>
            <a:avLst/>
            <a:gdLst>
              <a:gd name="T0" fmla="*/ 0 w 11718284"/>
              <a:gd name="T1" fmla="*/ 0 h 11718284"/>
              <a:gd name="T2" fmla="*/ 11718284 w 11718284"/>
              <a:gd name="T3" fmla="*/ 11718284 h 11718284"/>
            </a:gdLst>
            <a:ahLst/>
            <a:cxnLst/>
            <a:rect l="T0" t="T1" r="T2" b="T3"/>
            <a:pathLst>
              <a:path w="11718284" h="11718284">
                <a:moveTo>
                  <a:pt x="0" y="0"/>
                </a:moveTo>
                <a:lnTo>
                  <a:pt x="11718284" y="0"/>
                </a:lnTo>
                <a:lnTo>
                  <a:pt x="11718284" y="11718283"/>
                </a:lnTo>
                <a:lnTo>
                  <a:pt x="0" y="1171828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56323" name="Freeform 3"/>
          <p:cNvSpPr>
            <a:spLocks noChangeArrowheads="1"/>
          </p:cNvSpPr>
          <p:nvPr/>
        </p:nvSpPr>
        <p:spPr bwMode="auto">
          <a:xfrm>
            <a:off x="11214100" y="366713"/>
            <a:ext cx="1004888" cy="1004887"/>
          </a:xfrm>
          <a:custGeom>
            <a:avLst/>
            <a:gdLst>
              <a:gd name="T0" fmla="*/ 0 w 1004905"/>
              <a:gd name="T1" fmla="*/ 0 h 1004905"/>
              <a:gd name="T2" fmla="*/ 1004905 w 1004905"/>
              <a:gd name="T3" fmla="*/ 1004905 h 1004905"/>
            </a:gdLst>
            <a:ahLst/>
            <a:cxnLst/>
            <a:rect l="T0" t="T1" r="T2" b="T3"/>
            <a:pathLst>
              <a:path w="1004905" h="1004905">
                <a:moveTo>
                  <a:pt x="0" y="0"/>
                </a:moveTo>
                <a:lnTo>
                  <a:pt x="1004906" y="0"/>
                </a:lnTo>
                <a:lnTo>
                  <a:pt x="1004906" y="1004905"/>
                </a:lnTo>
                <a:lnTo>
                  <a:pt x="0" y="100490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" name="TextBox 4"/>
          <p:cNvSpPr txBox="1"/>
          <p:nvPr/>
        </p:nvSpPr>
        <p:spPr>
          <a:xfrm>
            <a:off x="833438" y="1870075"/>
            <a:ext cx="17259300" cy="64706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5712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99">
                <a:solidFill>
                  <a:srgbClr val="D6801C"/>
                </a:solidFill>
                <a:latin typeface="Poppins Bold"/>
                <a:cs typeface="+mn-cs"/>
              </a:rPr>
              <a:t>Od stycznia 2024 kiedy najniższa krajowa wzrośnie do 4 242 zł brutto z kosztami pracodawcy o 767 zł, a od lipca 2024 o 836 zł. </a:t>
            </a:r>
          </a:p>
          <a:p>
            <a:pPr fontAlgn="auto">
              <a:lnSpc>
                <a:spcPts val="5712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fontAlgn="auto">
              <a:lnSpc>
                <a:spcPts val="5712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99">
                <a:solidFill>
                  <a:srgbClr val="D6801C"/>
                </a:solidFill>
                <a:latin typeface="Poppins Bold"/>
                <a:cs typeface="+mn-cs"/>
              </a:rPr>
              <a:t>Automatycznie nasze koszty wynagrodzeń powiększą się do kwoty 767*15osób niepedagogicznych = 11 505,00, od lipca 836*15osób=12 540,00 zł. </a:t>
            </a:r>
          </a:p>
          <a:p>
            <a:pPr fontAlgn="auto">
              <a:lnSpc>
                <a:spcPts val="5712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fontAlgn="auto">
              <a:lnSpc>
                <a:spcPts val="5712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99">
                <a:solidFill>
                  <a:srgbClr val="D6801C"/>
                </a:solidFill>
                <a:latin typeface="Poppins Bold"/>
                <a:cs typeface="+mn-cs"/>
              </a:rPr>
              <a:t>Mówimy tu o najniższej krajowej, a co z wynagrodzeniami nauczycieli początkujących i mianowanych, którym stawki wg przepisów również</a:t>
            </a:r>
          </a:p>
          <a:p>
            <a:pPr fontAlgn="auto">
              <a:lnSpc>
                <a:spcPts val="5712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99">
                <a:solidFill>
                  <a:srgbClr val="D6801C"/>
                </a:solidFill>
                <a:latin typeface="Poppins Bold"/>
                <a:cs typeface="+mn-cs"/>
              </a:rPr>
              <a:t>należy podnieść do najniższej krajowej, bo wynoszą poniżej najniższej tj: 3 690 i 3 890 zł.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reeform 2"/>
          <p:cNvSpPr>
            <a:spLocks noChangeArrowheads="1"/>
          </p:cNvSpPr>
          <p:nvPr/>
        </p:nvSpPr>
        <p:spPr bwMode="auto">
          <a:xfrm>
            <a:off x="12984163" y="-9609138"/>
            <a:ext cx="11718925" cy="11717338"/>
          </a:xfrm>
          <a:custGeom>
            <a:avLst/>
            <a:gdLst>
              <a:gd name="T0" fmla="*/ 0 w 11718284"/>
              <a:gd name="T1" fmla="*/ 0 h 11718284"/>
              <a:gd name="T2" fmla="*/ 11718284 w 11718284"/>
              <a:gd name="T3" fmla="*/ 11718284 h 11718284"/>
            </a:gdLst>
            <a:ahLst/>
            <a:cxnLst/>
            <a:rect l="T0" t="T1" r="T2" b="T3"/>
            <a:pathLst>
              <a:path w="11718284" h="11718284">
                <a:moveTo>
                  <a:pt x="0" y="0"/>
                </a:moveTo>
                <a:lnTo>
                  <a:pt x="11718284" y="0"/>
                </a:lnTo>
                <a:lnTo>
                  <a:pt x="11718284" y="11718283"/>
                </a:lnTo>
                <a:lnTo>
                  <a:pt x="0" y="1171828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57347" name="Freeform 3"/>
          <p:cNvSpPr>
            <a:spLocks noChangeArrowheads="1"/>
          </p:cNvSpPr>
          <p:nvPr/>
        </p:nvSpPr>
        <p:spPr bwMode="auto">
          <a:xfrm>
            <a:off x="11214100" y="366713"/>
            <a:ext cx="1004888" cy="1004887"/>
          </a:xfrm>
          <a:custGeom>
            <a:avLst/>
            <a:gdLst>
              <a:gd name="T0" fmla="*/ 0 w 1004905"/>
              <a:gd name="T1" fmla="*/ 0 h 1004905"/>
              <a:gd name="T2" fmla="*/ 1004905 w 1004905"/>
              <a:gd name="T3" fmla="*/ 1004905 h 1004905"/>
            </a:gdLst>
            <a:ahLst/>
            <a:cxnLst/>
            <a:rect l="T0" t="T1" r="T2" b="T3"/>
            <a:pathLst>
              <a:path w="1004905" h="1004905">
                <a:moveTo>
                  <a:pt x="0" y="0"/>
                </a:moveTo>
                <a:lnTo>
                  <a:pt x="1004906" y="0"/>
                </a:lnTo>
                <a:lnTo>
                  <a:pt x="1004906" y="1004905"/>
                </a:lnTo>
                <a:lnTo>
                  <a:pt x="0" y="100490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57348" name="TextBox 4"/>
          <p:cNvSpPr txBox="1">
            <a:spLocks noChangeArrowheads="1"/>
          </p:cNvSpPr>
          <p:nvPr/>
        </p:nvSpPr>
        <p:spPr bwMode="auto">
          <a:xfrm>
            <a:off x="1192213" y="2705100"/>
            <a:ext cx="1590357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6500"/>
              </a:lnSpc>
            </a:pPr>
            <a:r>
              <a:rPr lang="en-US" sz="3300">
                <a:solidFill>
                  <a:srgbClr val="D6801C"/>
                </a:solidFill>
                <a:latin typeface="Poppins Bold" charset="-18"/>
              </a:rPr>
              <a:t>Stawka  nauczyciela mianowanego wynosząca 4 550 zł brutto , będzie wyższa od najniższego wynagrodzenia jedynie o 308zł. </a:t>
            </a:r>
          </a:p>
          <a:p>
            <a:pPr>
              <a:lnSpc>
                <a:spcPts val="6500"/>
              </a:lnSpc>
            </a:pPr>
            <a:endParaRPr lang="pl-PL">
              <a:latin typeface="Calibri" pitchFamily="34" charset="0"/>
            </a:endParaRPr>
          </a:p>
          <a:p>
            <a:pPr>
              <a:lnSpc>
                <a:spcPts val="6500"/>
              </a:lnSpc>
            </a:pPr>
            <a:r>
              <a:rPr lang="en-US" sz="3300">
                <a:solidFill>
                  <a:srgbClr val="D6801C"/>
                </a:solidFill>
                <a:latin typeface="Poppins Bold" charset="-18"/>
              </a:rPr>
              <a:t>Ile będzie trzeba dać podwyżki nauczycielom dyplomowanym, żeby można było to nazwać sprawiedliwym wynagrodzeniem za ich pracę?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8" name="Group 2"/>
          <p:cNvGrpSpPr>
            <a:grpSpLocks/>
          </p:cNvGrpSpPr>
          <p:nvPr/>
        </p:nvGrpSpPr>
        <p:grpSpPr bwMode="auto">
          <a:xfrm>
            <a:off x="989013" y="1757363"/>
            <a:ext cx="6816725" cy="6816725"/>
            <a:chOff x="0" y="0"/>
            <a:chExt cx="837653" cy="837653"/>
          </a:xfrm>
        </p:grpSpPr>
        <p:sp>
          <p:nvSpPr>
            <p:cNvPr id="101409" name="Freeform 3"/>
            <p:cNvSpPr>
              <a:spLocks noChangeArrowheads="1"/>
            </p:cNvSpPr>
            <p:nvPr/>
          </p:nvSpPr>
          <p:spPr bwMode="auto">
            <a:xfrm>
              <a:off x="0" y="0"/>
              <a:ext cx="837653" cy="837653"/>
            </a:xfrm>
            <a:custGeom>
              <a:avLst/>
              <a:gdLst>
                <a:gd name="T0" fmla="*/ 0 w 837653"/>
                <a:gd name="T1" fmla="*/ 0 h 837653"/>
                <a:gd name="T2" fmla="*/ 837653 w 837653"/>
                <a:gd name="T3" fmla="*/ 837653 h 837653"/>
              </a:gdLst>
              <a:ahLst/>
              <a:cxnLst/>
              <a:rect l="T0" t="T1" r="T2" b="T3"/>
              <a:pathLst>
                <a:path w="837653" h="837653">
                  <a:moveTo>
                    <a:pt x="418826" y="0"/>
                  </a:moveTo>
                  <a:cubicBezTo>
                    <a:pt x="187515" y="0"/>
                    <a:pt x="0" y="187515"/>
                    <a:pt x="0" y="418826"/>
                  </a:cubicBezTo>
                  <a:cubicBezTo>
                    <a:pt x="0" y="650138"/>
                    <a:pt x="187515" y="837653"/>
                    <a:pt x="418826" y="837653"/>
                  </a:cubicBezTo>
                  <a:cubicBezTo>
                    <a:pt x="650138" y="837653"/>
                    <a:pt x="837653" y="650138"/>
                    <a:pt x="837653" y="418826"/>
                  </a:cubicBezTo>
                  <a:cubicBezTo>
                    <a:pt x="837653" y="187515"/>
                    <a:pt x="650138" y="0"/>
                    <a:pt x="418826" y="0"/>
                  </a:cubicBezTo>
                  <a:close/>
                </a:path>
              </a:pathLst>
            </a:custGeom>
            <a:solidFill>
              <a:srgbClr val="F5AF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1410" name="TextBox 4"/>
            <p:cNvSpPr txBox="1">
              <a:spLocks noChangeArrowheads="1"/>
            </p:cNvSpPr>
            <p:nvPr/>
          </p:nvSpPr>
          <p:spPr bwMode="auto">
            <a:xfrm>
              <a:off x="78530" y="21380"/>
              <a:ext cx="680593" cy="737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sp>
        <p:nvSpPr>
          <p:cNvPr id="101379" name="Freeform 5"/>
          <p:cNvSpPr>
            <a:spLocks noChangeArrowheads="1"/>
          </p:cNvSpPr>
          <p:nvPr/>
        </p:nvSpPr>
        <p:spPr bwMode="auto">
          <a:xfrm>
            <a:off x="1287463" y="2055813"/>
            <a:ext cx="6219825" cy="6219825"/>
          </a:xfrm>
          <a:custGeom>
            <a:avLst/>
            <a:gdLst>
              <a:gd name="T0" fmla="*/ 0 w 6220398"/>
              <a:gd name="T1" fmla="*/ 0 h 6220398"/>
              <a:gd name="T2" fmla="*/ 6220398 w 6220398"/>
              <a:gd name="T3" fmla="*/ 6220398 h 6220398"/>
            </a:gdLst>
            <a:ahLst/>
            <a:cxnLst/>
            <a:rect l="T0" t="T1" r="T2" b="T3"/>
            <a:pathLst>
              <a:path w="6220398" h="6220398">
                <a:moveTo>
                  <a:pt x="0" y="0"/>
                </a:moveTo>
                <a:lnTo>
                  <a:pt x="6220398" y="0"/>
                </a:lnTo>
                <a:lnTo>
                  <a:pt x="6220398" y="6220397"/>
                </a:lnTo>
                <a:lnTo>
                  <a:pt x="0" y="622039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01380" name="Freeform 6"/>
          <p:cNvSpPr>
            <a:spLocks noChangeArrowheads="1"/>
          </p:cNvSpPr>
          <p:nvPr/>
        </p:nvSpPr>
        <p:spPr bwMode="auto">
          <a:xfrm>
            <a:off x="1462088" y="2138363"/>
            <a:ext cx="6054725" cy="6054725"/>
          </a:xfrm>
          <a:custGeom>
            <a:avLst/>
            <a:gdLst>
              <a:gd name="T0" fmla="*/ 0 w 6055396"/>
              <a:gd name="T1" fmla="*/ 0 h 6055396"/>
              <a:gd name="T2" fmla="*/ 6055396 w 6055396"/>
              <a:gd name="T3" fmla="*/ 6055396 h 6055396"/>
            </a:gdLst>
            <a:ahLst/>
            <a:cxnLst/>
            <a:rect l="T0" t="T1" r="T2" b="T3"/>
            <a:pathLst>
              <a:path w="6055396" h="6055396">
                <a:moveTo>
                  <a:pt x="0" y="0"/>
                </a:moveTo>
                <a:lnTo>
                  <a:pt x="6055397" y="0"/>
                </a:lnTo>
                <a:lnTo>
                  <a:pt x="6055397" y="6055397"/>
                </a:lnTo>
                <a:lnTo>
                  <a:pt x="0" y="605539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grpSp>
        <p:nvGrpSpPr>
          <p:cNvPr id="101381" name="Group 7"/>
          <p:cNvGrpSpPr>
            <a:grpSpLocks/>
          </p:cNvGrpSpPr>
          <p:nvPr/>
        </p:nvGrpSpPr>
        <p:grpSpPr bwMode="auto">
          <a:xfrm>
            <a:off x="1519238" y="2400300"/>
            <a:ext cx="5807075" cy="5532438"/>
            <a:chOff x="0" y="0"/>
            <a:chExt cx="852913" cy="812800"/>
          </a:xfrm>
        </p:grpSpPr>
        <p:sp>
          <p:nvSpPr>
            <p:cNvPr id="101407" name="Freeform 8"/>
            <p:cNvSpPr>
              <a:spLocks noChangeArrowheads="1"/>
            </p:cNvSpPr>
            <p:nvPr/>
          </p:nvSpPr>
          <p:spPr bwMode="auto">
            <a:xfrm>
              <a:off x="0" y="0"/>
              <a:ext cx="852913" cy="812800"/>
            </a:xfrm>
            <a:custGeom>
              <a:avLst/>
              <a:gdLst>
                <a:gd name="T0" fmla="*/ 0 w 852913"/>
                <a:gd name="T1" fmla="*/ 0 h 812800"/>
                <a:gd name="T2" fmla="*/ 852913 w 852913"/>
                <a:gd name="T3" fmla="*/ 812800 h 812800"/>
              </a:gdLst>
              <a:ahLst/>
              <a:cxnLst/>
              <a:rect l="T0" t="T1" r="T2" b="T3"/>
              <a:pathLst>
                <a:path w="852913" h="812800">
                  <a:moveTo>
                    <a:pt x="426456" y="0"/>
                  </a:moveTo>
                  <a:cubicBezTo>
                    <a:pt x="190931" y="0"/>
                    <a:pt x="0" y="181951"/>
                    <a:pt x="0" y="406400"/>
                  </a:cubicBezTo>
                  <a:cubicBezTo>
                    <a:pt x="0" y="630849"/>
                    <a:pt x="190931" y="812800"/>
                    <a:pt x="426456" y="812800"/>
                  </a:cubicBezTo>
                  <a:cubicBezTo>
                    <a:pt x="661982" y="812800"/>
                    <a:pt x="852913" y="630849"/>
                    <a:pt x="852913" y="406400"/>
                  </a:cubicBezTo>
                  <a:cubicBezTo>
                    <a:pt x="852913" y="181951"/>
                    <a:pt x="661982" y="0"/>
                    <a:pt x="426456" y="0"/>
                  </a:cubicBezTo>
                  <a:close/>
                </a:path>
              </a:pathLst>
            </a:custGeom>
            <a:solidFill>
              <a:srgbClr val="FFB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1408" name="TextBox 9"/>
            <p:cNvSpPr txBox="1">
              <a:spLocks noChangeArrowheads="1"/>
            </p:cNvSpPr>
            <p:nvPr/>
          </p:nvSpPr>
          <p:spPr bwMode="auto">
            <a:xfrm>
              <a:off x="79961" y="19050"/>
              <a:ext cx="692992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101382" name="Group 10"/>
          <p:cNvGrpSpPr>
            <a:grpSpLocks noChangeAspect="1"/>
          </p:cNvGrpSpPr>
          <p:nvPr/>
        </p:nvGrpSpPr>
        <p:grpSpPr bwMode="auto">
          <a:xfrm>
            <a:off x="1822450" y="2592388"/>
            <a:ext cx="5149850" cy="5148262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t="-16625" b="-16625"/>
              </a:stretch>
            </a:blipFill>
          </p:spPr>
        </p:sp>
      </p:grpSp>
      <p:sp>
        <p:nvSpPr>
          <p:cNvPr id="101383" name="Freeform 12"/>
          <p:cNvSpPr>
            <a:spLocks noChangeArrowheads="1"/>
          </p:cNvSpPr>
          <p:nvPr/>
        </p:nvSpPr>
        <p:spPr bwMode="auto">
          <a:xfrm rot="10800000">
            <a:off x="4397375" y="750888"/>
            <a:ext cx="4392613" cy="8785225"/>
          </a:xfrm>
          <a:custGeom>
            <a:avLst/>
            <a:gdLst>
              <a:gd name="T0" fmla="*/ 0 w 4392637"/>
              <a:gd name="T1" fmla="*/ 0 h 8785274"/>
              <a:gd name="T2" fmla="*/ 4392637 w 4392637"/>
              <a:gd name="T3" fmla="*/ 8785274 h 8785274"/>
            </a:gdLst>
            <a:ahLst/>
            <a:cxnLst/>
            <a:rect l="T0" t="T1" r="T2" b="T3"/>
            <a:pathLst>
              <a:path w="4392637" h="8785274">
                <a:moveTo>
                  <a:pt x="0" y="0"/>
                </a:moveTo>
                <a:lnTo>
                  <a:pt x="4392637" y="0"/>
                </a:lnTo>
                <a:lnTo>
                  <a:pt x="4392637" y="8785274"/>
                </a:lnTo>
                <a:lnTo>
                  <a:pt x="0" y="878527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grpSp>
        <p:nvGrpSpPr>
          <p:cNvPr id="101384" name="Group 14"/>
          <p:cNvGrpSpPr>
            <a:grpSpLocks/>
          </p:cNvGrpSpPr>
          <p:nvPr/>
        </p:nvGrpSpPr>
        <p:grpSpPr bwMode="auto">
          <a:xfrm>
            <a:off x="1303338" y="2352675"/>
            <a:ext cx="431800" cy="431800"/>
            <a:chOff x="0" y="0"/>
            <a:chExt cx="812800" cy="812800"/>
          </a:xfrm>
        </p:grpSpPr>
        <p:sp>
          <p:nvSpPr>
            <p:cNvPr id="101402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AF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1403" name="TextBox 16"/>
            <p:cNvSpPr txBox="1">
              <a:spLocks noChangeArrowheads="1"/>
            </p:cNvSpPr>
            <p:nvPr/>
          </p:nvSpPr>
          <p:spPr bwMode="auto">
            <a:xfrm>
              <a:off x="76200" y="19050"/>
              <a:ext cx="6604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101385" name="Group 17"/>
          <p:cNvGrpSpPr>
            <a:grpSpLocks/>
          </p:cNvGrpSpPr>
          <p:nvPr/>
        </p:nvGrpSpPr>
        <p:grpSpPr bwMode="auto">
          <a:xfrm>
            <a:off x="1246188" y="7456488"/>
            <a:ext cx="431800" cy="431800"/>
            <a:chOff x="0" y="0"/>
            <a:chExt cx="812800" cy="812800"/>
          </a:xfrm>
        </p:grpSpPr>
        <p:sp>
          <p:nvSpPr>
            <p:cNvPr id="101400" name="Freeform 18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AF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1401" name="TextBox 19"/>
            <p:cNvSpPr txBox="1">
              <a:spLocks noChangeArrowheads="1"/>
            </p:cNvSpPr>
            <p:nvPr/>
          </p:nvSpPr>
          <p:spPr bwMode="auto">
            <a:xfrm>
              <a:off x="76200" y="19050"/>
              <a:ext cx="6604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101386" name="Group 20"/>
          <p:cNvGrpSpPr>
            <a:grpSpLocks/>
          </p:cNvGrpSpPr>
          <p:nvPr/>
        </p:nvGrpSpPr>
        <p:grpSpPr bwMode="auto">
          <a:xfrm>
            <a:off x="103188" y="9090025"/>
            <a:ext cx="2832100" cy="2832100"/>
            <a:chOff x="0" y="0"/>
            <a:chExt cx="812800" cy="812800"/>
          </a:xfrm>
        </p:grpSpPr>
        <p:sp>
          <p:nvSpPr>
            <p:cNvPr id="101398" name="Freeform 21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733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1399" name="TextBox 22"/>
            <p:cNvSpPr txBox="1">
              <a:spLocks noChangeArrowheads="1"/>
            </p:cNvSpPr>
            <p:nvPr/>
          </p:nvSpPr>
          <p:spPr bwMode="auto">
            <a:xfrm>
              <a:off x="76200" y="19050"/>
              <a:ext cx="6604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101387" name="Group 23"/>
          <p:cNvGrpSpPr>
            <a:grpSpLocks/>
          </p:cNvGrpSpPr>
          <p:nvPr/>
        </p:nvGrpSpPr>
        <p:grpSpPr bwMode="auto">
          <a:xfrm>
            <a:off x="1822450" y="434975"/>
            <a:ext cx="1187450" cy="1187450"/>
            <a:chOff x="0" y="0"/>
            <a:chExt cx="812800" cy="812800"/>
          </a:xfrm>
        </p:grpSpPr>
        <p:sp>
          <p:nvSpPr>
            <p:cNvPr id="101396" name="Freeform 24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733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1397" name="TextBox 25"/>
            <p:cNvSpPr txBox="1">
              <a:spLocks noChangeArrowheads="1"/>
            </p:cNvSpPr>
            <p:nvPr/>
          </p:nvSpPr>
          <p:spPr bwMode="auto">
            <a:xfrm>
              <a:off x="76200" y="19050"/>
              <a:ext cx="6604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101388" name="Group 26"/>
          <p:cNvGrpSpPr>
            <a:grpSpLocks/>
          </p:cNvGrpSpPr>
          <p:nvPr/>
        </p:nvGrpSpPr>
        <p:grpSpPr bwMode="auto">
          <a:xfrm>
            <a:off x="7516813" y="8710613"/>
            <a:ext cx="1050925" cy="1050925"/>
            <a:chOff x="0" y="0"/>
            <a:chExt cx="812800" cy="812800"/>
          </a:xfrm>
        </p:grpSpPr>
        <p:sp>
          <p:nvSpPr>
            <p:cNvPr id="101394" name="Freeform 27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733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1395" name="TextBox 28"/>
            <p:cNvSpPr txBox="1">
              <a:spLocks noChangeArrowheads="1"/>
            </p:cNvSpPr>
            <p:nvPr/>
          </p:nvSpPr>
          <p:spPr bwMode="auto">
            <a:xfrm>
              <a:off x="76200" y="19050"/>
              <a:ext cx="6604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101389" name="Group 29"/>
          <p:cNvGrpSpPr>
            <a:grpSpLocks/>
          </p:cNvGrpSpPr>
          <p:nvPr/>
        </p:nvGrpSpPr>
        <p:grpSpPr bwMode="auto">
          <a:xfrm>
            <a:off x="8042275" y="-896938"/>
            <a:ext cx="1795463" cy="1793876"/>
            <a:chOff x="0" y="0"/>
            <a:chExt cx="812800" cy="812800"/>
          </a:xfrm>
        </p:grpSpPr>
        <p:sp>
          <p:nvSpPr>
            <p:cNvPr id="101392" name="Freeform 30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1393" name="TextBox 31"/>
            <p:cNvSpPr txBox="1">
              <a:spLocks noChangeArrowheads="1"/>
            </p:cNvSpPr>
            <p:nvPr/>
          </p:nvSpPr>
          <p:spPr bwMode="auto">
            <a:xfrm>
              <a:off x="76200" y="19050"/>
              <a:ext cx="6604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800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sp>
        <p:nvSpPr>
          <p:cNvPr id="101390" name="Freeform 32"/>
          <p:cNvSpPr>
            <a:spLocks noChangeArrowheads="1"/>
          </p:cNvSpPr>
          <p:nvPr/>
        </p:nvSpPr>
        <p:spPr bwMode="auto">
          <a:xfrm>
            <a:off x="8939213" y="8153400"/>
            <a:ext cx="9898062" cy="1116013"/>
          </a:xfrm>
          <a:custGeom>
            <a:avLst/>
            <a:gdLst>
              <a:gd name="T0" fmla="*/ 0 w 9897851"/>
              <a:gd name="T1" fmla="*/ 0 h 1115758"/>
              <a:gd name="T2" fmla="*/ 9897851 w 9897851"/>
              <a:gd name="T3" fmla="*/ 1115758 h 1115758"/>
            </a:gdLst>
            <a:ahLst/>
            <a:cxnLst/>
            <a:rect l="T0" t="T1" r="T2" b="T3"/>
            <a:pathLst>
              <a:path w="9897851" h="1115758">
                <a:moveTo>
                  <a:pt x="0" y="0"/>
                </a:moveTo>
                <a:lnTo>
                  <a:pt x="9897850" y="0"/>
                </a:lnTo>
                <a:lnTo>
                  <a:pt x="9897850" y="1115757"/>
                </a:lnTo>
                <a:lnTo>
                  <a:pt x="0" y="111575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3" name="TextBox 33"/>
          <p:cNvSpPr txBox="1"/>
          <p:nvPr/>
        </p:nvSpPr>
        <p:spPr>
          <a:xfrm>
            <a:off x="9609138" y="4137025"/>
            <a:ext cx="8045450" cy="13144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r" fontAlgn="auto">
              <a:lnSpc>
                <a:spcPts val="98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199">
                <a:solidFill>
                  <a:srgbClr val="000000"/>
                </a:solidFill>
                <a:latin typeface="Poppins Bold"/>
                <a:cs typeface="+mn-cs"/>
              </a:rPr>
              <a:t>Remont 2023r.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02" name="Group 2"/>
          <p:cNvGrpSpPr>
            <a:grpSpLocks/>
          </p:cNvGrpSpPr>
          <p:nvPr/>
        </p:nvGrpSpPr>
        <p:grpSpPr bwMode="auto">
          <a:xfrm>
            <a:off x="-1320800" y="-979488"/>
            <a:ext cx="20929600" cy="11928476"/>
            <a:chOff x="0" y="0"/>
            <a:chExt cx="5512611" cy="3141615"/>
          </a:xfrm>
        </p:grpSpPr>
        <p:sp>
          <p:nvSpPr>
            <p:cNvPr id="102406" name="Freeform 3"/>
            <p:cNvSpPr>
              <a:spLocks noChangeArrowheads="1"/>
            </p:cNvSpPr>
            <p:nvPr/>
          </p:nvSpPr>
          <p:spPr bwMode="auto">
            <a:xfrm>
              <a:off x="0" y="0"/>
              <a:ext cx="5512611" cy="3141615"/>
            </a:xfrm>
            <a:custGeom>
              <a:avLst/>
              <a:gdLst>
                <a:gd name="T0" fmla="*/ 0 w 5512611"/>
                <a:gd name="T1" fmla="*/ 0 h 3141615"/>
                <a:gd name="T2" fmla="*/ 5512611 w 5512611"/>
                <a:gd name="T3" fmla="*/ 3141615 h 3141615"/>
              </a:gdLst>
              <a:ahLst/>
              <a:cxnLst/>
              <a:rect l="T0" t="T1" r="T2" b="T3"/>
              <a:pathLst>
                <a:path w="5512611" h="3141615">
                  <a:moveTo>
                    <a:pt x="0" y="0"/>
                  </a:moveTo>
                  <a:lnTo>
                    <a:pt x="5512611" y="0"/>
                  </a:lnTo>
                  <a:lnTo>
                    <a:pt x="5512611" y="3141615"/>
                  </a:lnTo>
                  <a:lnTo>
                    <a:pt x="0" y="3141615"/>
                  </a:lnTo>
                  <a:close/>
                </a:path>
              </a:pathLst>
            </a:custGeom>
            <a:solidFill>
              <a:srgbClr val="D6801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2407" name="TextBox 4"/>
            <p:cNvSpPr txBox="1">
              <a:spLocks noChangeArrowheads="1"/>
            </p:cNvSpPr>
            <p:nvPr/>
          </p:nvSpPr>
          <p:spPr bwMode="auto">
            <a:xfrm>
              <a:off x="0" y="-38100"/>
              <a:ext cx="5512611" cy="3179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4563912" y="228695"/>
            <a:ext cx="10307573" cy="9829610"/>
          </a:xfrm>
          <a:custGeom>
            <a:avLst/>
            <a:gdLst/>
            <a:ahLst/>
            <a:cxnLst/>
            <a:rect l="l" t="t" r="r" b="b"/>
            <a:pathLst>
              <a:path w="10307573" h="9829610">
                <a:moveTo>
                  <a:pt x="0" y="0"/>
                </a:moveTo>
                <a:lnTo>
                  <a:pt x="10307574" y="0"/>
                </a:lnTo>
                <a:lnTo>
                  <a:pt x="10307574" y="9829610"/>
                </a:lnTo>
                <a:lnTo>
                  <a:pt x="0" y="9829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578" t="-6617" r="-5282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26" name="Group 2"/>
          <p:cNvGrpSpPr>
            <a:grpSpLocks/>
          </p:cNvGrpSpPr>
          <p:nvPr/>
        </p:nvGrpSpPr>
        <p:grpSpPr bwMode="auto">
          <a:xfrm>
            <a:off x="989013" y="1757363"/>
            <a:ext cx="6816725" cy="6816725"/>
            <a:chOff x="0" y="0"/>
            <a:chExt cx="837653" cy="837653"/>
          </a:xfrm>
        </p:grpSpPr>
        <p:sp>
          <p:nvSpPr>
            <p:cNvPr id="103457" name="Freeform 3"/>
            <p:cNvSpPr>
              <a:spLocks noChangeArrowheads="1"/>
            </p:cNvSpPr>
            <p:nvPr/>
          </p:nvSpPr>
          <p:spPr bwMode="auto">
            <a:xfrm>
              <a:off x="0" y="0"/>
              <a:ext cx="837653" cy="837653"/>
            </a:xfrm>
            <a:custGeom>
              <a:avLst/>
              <a:gdLst>
                <a:gd name="T0" fmla="*/ 0 w 837653"/>
                <a:gd name="T1" fmla="*/ 0 h 837653"/>
                <a:gd name="T2" fmla="*/ 837653 w 837653"/>
                <a:gd name="T3" fmla="*/ 837653 h 837653"/>
              </a:gdLst>
              <a:ahLst/>
              <a:cxnLst/>
              <a:rect l="T0" t="T1" r="T2" b="T3"/>
              <a:pathLst>
                <a:path w="837653" h="837653">
                  <a:moveTo>
                    <a:pt x="418826" y="0"/>
                  </a:moveTo>
                  <a:cubicBezTo>
                    <a:pt x="187515" y="0"/>
                    <a:pt x="0" y="187515"/>
                    <a:pt x="0" y="418826"/>
                  </a:cubicBezTo>
                  <a:cubicBezTo>
                    <a:pt x="0" y="650138"/>
                    <a:pt x="187515" y="837653"/>
                    <a:pt x="418826" y="837653"/>
                  </a:cubicBezTo>
                  <a:cubicBezTo>
                    <a:pt x="650138" y="837653"/>
                    <a:pt x="837653" y="650138"/>
                    <a:pt x="837653" y="418826"/>
                  </a:cubicBezTo>
                  <a:cubicBezTo>
                    <a:pt x="837653" y="187515"/>
                    <a:pt x="650138" y="0"/>
                    <a:pt x="418826" y="0"/>
                  </a:cubicBezTo>
                  <a:close/>
                </a:path>
              </a:pathLst>
            </a:custGeom>
            <a:solidFill>
              <a:srgbClr val="F5AF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3458" name="TextBox 4"/>
            <p:cNvSpPr txBox="1">
              <a:spLocks noChangeArrowheads="1"/>
            </p:cNvSpPr>
            <p:nvPr/>
          </p:nvSpPr>
          <p:spPr bwMode="auto">
            <a:xfrm>
              <a:off x="78530" y="21380"/>
              <a:ext cx="680593" cy="737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sp>
        <p:nvSpPr>
          <p:cNvPr id="103427" name="Freeform 5"/>
          <p:cNvSpPr>
            <a:spLocks noChangeArrowheads="1"/>
          </p:cNvSpPr>
          <p:nvPr/>
        </p:nvSpPr>
        <p:spPr bwMode="auto">
          <a:xfrm>
            <a:off x="1287463" y="2055813"/>
            <a:ext cx="6219825" cy="6219825"/>
          </a:xfrm>
          <a:custGeom>
            <a:avLst/>
            <a:gdLst>
              <a:gd name="T0" fmla="*/ 0 w 6220398"/>
              <a:gd name="T1" fmla="*/ 0 h 6220398"/>
              <a:gd name="T2" fmla="*/ 6220398 w 6220398"/>
              <a:gd name="T3" fmla="*/ 6220398 h 6220398"/>
            </a:gdLst>
            <a:ahLst/>
            <a:cxnLst/>
            <a:rect l="T0" t="T1" r="T2" b="T3"/>
            <a:pathLst>
              <a:path w="6220398" h="6220398">
                <a:moveTo>
                  <a:pt x="0" y="0"/>
                </a:moveTo>
                <a:lnTo>
                  <a:pt x="6220398" y="0"/>
                </a:lnTo>
                <a:lnTo>
                  <a:pt x="6220398" y="6220397"/>
                </a:lnTo>
                <a:lnTo>
                  <a:pt x="0" y="622039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03428" name="Freeform 6"/>
          <p:cNvSpPr>
            <a:spLocks noChangeArrowheads="1"/>
          </p:cNvSpPr>
          <p:nvPr/>
        </p:nvSpPr>
        <p:spPr bwMode="auto">
          <a:xfrm>
            <a:off x="1462088" y="2138363"/>
            <a:ext cx="6054725" cy="6054725"/>
          </a:xfrm>
          <a:custGeom>
            <a:avLst/>
            <a:gdLst>
              <a:gd name="T0" fmla="*/ 0 w 6055396"/>
              <a:gd name="T1" fmla="*/ 0 h 6055396"/>
              <a:gd name="T2" fmla="*/ 6055396 w 6055396"/>
              <a:gd name="T3" fmla="*/ 6055396 h 6055396"/>
            </a:gdLst>
            <a:ahLst/>
            <a:cxnLst/>
            <a:rect l="T0" t="T1" r="T2" b="T3"/>
            <a:pathLst>
              <a:path w="6055396" h="6055396">
                <a:moveTo>
                  <a:pt x="0" y="0"/>
                </a:moveTo>
                <a:lnTo>
                  <a:pt x="6055397" y="0"/>
                </a:lnTo>
                <a:lnTo>
                  <a:pt x="6055397" y="6055397"/>
                </a:lnTo>
                <a:lnTo>
                  <a:pt x="0" y="605539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grpSp>
        <p:nvGrpSpPr>
          <p:cNvPr id="103429" name="Group 7"/>
          <p:cNvGrpSpPr>
            <a:grpSpLocks/>
          </p:cNvGrpSpPr>
          <p:nvPr/>
        </p:nvGrpSpPr>
        <p:grpSpPr bwMode="auto">
          <a:xfrm>
            <a:off x="1519238" y="2400300"/>
            <a:ext cx="5807075" cy="5532438"/>
            <a:chOff x="0" y="0"/>
            <a:chExt cx="852913" cy="812800"/>
          </a:xfrm>
        </p:grpSpPr>
        <p:sp>
          <p:nvSpPr>
            <p:cNvPr id="103455" name="Freeform 8"/>
            <p:cNvSpPr>
              <a:spLocks noChangeArrowheads="1"/>
            </p:cNvSpPr>
            <p:nvPr/>
          </p:nvSpPr>
          <p:spPr bwMode="auto">
            <a:xfrm>
              <a:off x="0" y="0"/>
              <a:ext cx="852913" cy="812800"/>
            </a:xfrm>
            <a:custGeom>
              <a:avLst/>
              <a:gdLst>
                <a:gd name="T0" fmla="*/ 0 w 852913"/>
                <a:gd name="T1" fmla="*/ 0 h 812800"/>
                <a:gd name="T2" fmla="*/ 852913 w 852913"/>
                <a:gd name="T3" fmla="*/ 812800 h 812800"/>
              </a:gdLst>
              <a:ahLst/>
              <a:cxnLst/>
              <a:rect l="T0" t="T1" r="T2" b="T3"/>
              <a:pathLst>
                <a:path w="852913" h="812800">
                  <a:moveTo>
                    <a:pt x="426456" y="0"/>
                  </a:moveTo>
                  <a:cubicBezTo>
                    <a:pt x="190931" y="0"/>
                    <a:pt x="0" y="181951"/>
                    <a:pt x="0" y="406400"/>
                  </a:cubicBezTo>
                  <a:cubicBezTo>
                    <a:pt x="0" y="630849"/>
                    <a:pt x="190931" y="812800"/>
                    <a:pt x="426456" y="812800"/>
                  </a:cubicBezTo>
                  <a:cubicBezTo>
                    <a:pt x="661982" y="812800"/>
                    <a:pt x="852913" y="630849"/>
                    <a:pt x="852913" y="406400"/>
                  </a:cubicBezTo>
                  <a:cubicBezTo>
                    <a:pt x="852913" y="181951"/>
                    <a:pt x="661982" y="0"/>
                    <a:pt x="426456" y="0"/>
                  </a:cubicBezTo>
                  <a:close/>
                </a:path>
              </a:pathLst>
            </a:custGeom>
            <a:solidFill>
              <a:srgbClr val="FFB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3456" name="TextBox 9"/>
            <p:cNvSpPr txBox="1">
              <a:spLocks noChangeArrowheads="1"/>
            </p:cNvSpPr>
            <p:nvPr/>
          </p:nvSpPr>
          <p:spPr bwMode="auto">
            <a:xfrm>
              <a:off x="79961" y="19050"/>
              <a:ext cx="692992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103430" name="Group 10"/>
          <p:cNvGrpSpPr>
            <a:grpSpLocks noChangeAspect="1"/>
          </p:cNvGrpSpPr>
          <p:nvPr/>
        </p:nvGrpSpPr>
        <p:grpSpPr bwMode="auto">
          <a:xfrm>
            <a:off x="1822450" y="2592388"/>
            <a:ext cx="5149850" cy="5148262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t="-16625" b="-16625"/>
              </a:stretch>
            </a:blipFill>
          </p:spPr>
        </p:sp>
      </p:grpSp>
      <p:sp>
        <p:nvSpPr>
          <p:cNvPr id="103431" name="Freeform 12"/>
          <p:cNvSpPr>
            <a:spLocks noChangeArrowheads="1"/>
          </p:cNvSpPr>
          <p:nvPr/>
        </p:nvSpPr>
        <p:spPr bwMode="auto">
          <a:xfrm rot="10800000">
            <a:off x="4397375" y="750888"/>
            <a:ext cx="4392613" cy="8785225"/>
          </a:xfrm>
          <a:custGeom>
            <a:avLst/>
            <a:gdLst>
              <a:gd name="T0" fmla="*/ 0 w 4392637"/>
              <a:gd name="T1" fmla="*/ 0 h 8785274"/>
              <a:gd name="T2" fmla="*/ 4392637 w 4392637"/>
              <a:gd name="T3" fmla="*/ 8785274 h 8785274"/>
            </a:gdLst>
            <a:ahLst/>
            <a:cxnLst/>
            <a:rect l="T0" t="T1" r="T2" b="T3"/>
            <a:pathLst>
              <a:path w="4392637" h="8785274">
                <a:moveTo>
                  <a:pt x="0" y="0"/>
                </a:moveTo>
                <a:lnTo>
                  <a:pt x="4392637" y="0"/>
                </a:lnTo>
                <a:lnTo>
                  <a:pt x="4392637" y="8785274"/>
                </a:lnTo>
                <a:lnTo>
                  <a:pt x="0" y="878527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grpSp>
        <p:nvGrpSpPr>
          <p:cNvPr id="103432" name="Group 14"/>
          <p:cNvGrpSpPr>
            <a:grpSpLocks/>
          </p:cNvGrpSpPr>
          <p:nvPr/>
        </p:nvGrpSpPr>
        <p:grpSpPr bwMode="auto">
          <a:xfrm>
            <a:off x="1303338" y="2352675"/>
            <a:ext cx="431800" cy="431800"/>
            <a:chOff x="0" y="0"/>
            <a:chExt cx="812800" cy="812800"/>
          </a:xfrm>
        </p:grpSpPr>
        <p:sp>
          <p:nvSpPr>
            <p:cNvPr id="103450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AF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3451" name="TextBox 16"/>
            <p:cNvSpPr txBox="1">
              <a:spLocks noChangeArrowheads="1"/>
            </p:cNvSpPr>
            <p:nvPr/>
          </p:nvSpPr>
          <p:spPr bwMode="auto">
            <a:xfrm>
              <a:off x="76200" y="19050"/>
              <a:ext cx="6604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103433" name="Group 17"/>
          <p:cNvGrpSpPr>
            <a:grpSpLocks/>
          </p:cNvGrpSpPr>
          <p:nvPr/>
        </p:nvGrpSpPr>
        <p:grpSpPr bwMode="auto">
          <a:xfrm>
            <a:off x="1246188" y="7456488"/>
            <a:ext cx="431800" cy="431800"/>
            <a:chOff x="0" y="0"/>
            <a:chExt cx="812800" cy="812800"/>
          </a:xfrm>
        </p:grpSpPr>
        <p:sp>
          <p:nvSpPr>
            <p:cNvPr id="103448" name="Freeform 18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AF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3449" name="TextBox 19"/>
            <p:cNvSpPr txBox="1">
              <a:spLocks noChangeArrowheads="1"/>
            </p:cNvSpPr>
            <p:nvPr/>
          </p:nvSpPr>
          <p:spPr bwMode="auto">
            <a:xfrm>
              <a:off x="76200" y="19050"/>
              <a:ext cx="6604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103434" name="Group 20"/>
          <p:cNvGrpSpPr>
            <a:grpSpLocks/>
          </p:cNvGrpSpPr>
          <p:nvPr/>
        </p:nvGrpSpPr>
        <p:grpSpPr bwMode="auto">
          <a:xfrm>
            <a:off x="103188" y="9090025"/>
            <a:ext cx="2832100" cy="2832100"/>
            <a:chOff x="0" y="0"/>
            <a:chExt cx="812800" cy="812800"/>
          </a:xfrm>
        </p:grpSpPr>
        <p:sp>
          <p:nvSpPr>
            <p:cNvPr id="103446" name="Freeform 21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733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3447" name="TextBox 22"/>
            <p:cNvSpPr txBox="1">
              <a:spLocks noChangeArrowheads="1"/>
            </p:cNvSpPr>
            <p:nvPr/>
          </p:nvSpPr>
          <p:spPr bwMode="auto">
            <a:xfrm>
              <a:off x="76200" y="19050"/>
              <a:ext cx="6604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103435" name="Group 23"/>
          <p:cNvGrpSpPr>
            <a:grpSpLocks/>
          </p:cNvGrpSpPr>
          <p:nvPr/>
        </p:nvGrpSpPr>
        <p:grpSpPr bwMode="auto">
          <a:xfrm>
            <a:off x="1822450" y="434975"/>
            <a:ext cx="1187450" cy="1187450"/>
            <a:chOff x="0" y="0"/>
            <a:chExt cx="812800" cy="812800"/>
          </a:xfrm>
        </p:grpSpPr>
        <p:sp>
          <p:nvSpPr>
            <p:cNvPr id="103444" name="Freeform 24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733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3445" name="TextBox 25"/>
            <p:cNvSpPr txBox="1">
              <a:spLocks noChangeArrowheads="1"/>
            </p:cNvSpPr>
            <p:nvPr/>
          </p:nvSpPr>
          <p:spPr bwMode="auto">
            <a:xfrm>
              <a:off x="76200" y="19050"/>
              <a:ext cx="6604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103436" name="Group 26"/>
          <p:cNvGrpSpPr>
            <a:grpSpLocks/>
          </p:cNvGrpSpPr>
          <p:nvPr/>
        </p:nvGrpSpPr>
        <p:grpSpPr bwMode="auto">
          <a:xfrm>
            <a:off x="7516813" y="8710613"/>
            <a:ext cx="1050925" cy="1050925"/>
            <a:chOff x="0" y="0"/>
            <a:chExt cx="812800" cy="812800"/>
          </a:xfrm>
        </p:grpSpPr>
        <p:sp>
          <p:nvSpPr>
            <p:cNvPr id="103442" name="Freeform 27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733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3443" name="TextBox 28"/>
            <p:cNvSpPr txBox="1">
              <a:spLocks noChangeArrowheads="1"/>
            </p:cNvSpPr>
            <p:nvPr/>
          </p:nvSpPr>
          <p:spPr bwMode="auto">
            <a:xfrm>
              <a:off x="76200" y="19050"/>
              <a:ext cx="6604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103437" name="Group 29"/>
          <p:cNvGrpSpPr>
            <a:grpSpLocks/>
          </p:cNvGrpSpPr>
          <p:nvPr/>
        </p:nvGrpSpPr>
        <p:grpSpPr bwMode="auto">
          <a:xfrm>
            <a:off x="8042275" y="-896938"/>
            <a:ext cx="1795463" cy="1793876"/>
            <a:chOff x="0" y="0"/>
            <a:chExt cx="812800" cy="812800"/>
          </a:xfrm>
        </p:grpSpPr>
        <p:sp>
          <p:nvSpPr>
            <p:cNvPr id="103440" name="Freeform 30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3441" name="TextBox 31"/>
            <p:cNvSpPr txBox="1">
              <a:spLocks noChangeArrowheads="1"/>
            </p:cNvSpPr>
            <p:nvPr/>
          </p:nvSpPr>
          <p:spPr bwMode="auto">
            <a:xfrm>
              <a:off x="76200" y="19050"/>
              <a:ext cx="6604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800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sp>
        <p:nvSpPr>
          <p:cNvPr id="103438" name="Freeform 32"/>
          <p:cNvSpPr>
            <a:spLocks noChangeArrowheads="1"/>
          </p:cNvSpPr>
          <p:nvPr/>
        </p:nvSpPr>
        <p:spPr bwMode="auto">
          <a:xfrm>
            <a:off x="9412288" y="8193088"/>
            <a:ext cx="9898062" cy="1116012"/>
          </a:xfrm>
          <a:custGeom>
            <a:avLst/>
            <a:gdLst>
              <a:gd name="T0" fmla="*/ 0 w 9897851"/>
              <a:gd name="T1" fmla="*/ 0 h 1115758"/>
              <a:gd name="T2" fmla="*/ 9897851 w 9897851"/>
              <a:gd name="T3" fmla="*/ 1115758 h 1115758"/>
            </a:gdLst>
            <a:ahLst/>
            <a:cxnLst/>
            <a:rect l="T0" t="T1" r="T2" b="T3"/>
            <a:pathLst>
              <a:path w="9897851" h="1115758">
                <a:moveTo>
                  <a:pt x="0" y="0"/>
                </a:moveTo>
                <a:lnTo>
                  <a:pt x="9897850" y="0"/>
                </a:lnTo>
                <a:lnTo>
                  <a:pt x="9897850" y="1115757"/>
                </a:lnTo>
                <a:lnTo>
                  <a:pt x="0" y="111575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3" name="TextBox 33"/>
          <p:cNvSpPr txBox="1"/>
          <p:nvPr/>
        </p:nvSpPr>
        <p:spPr>
          <a:xfrm>
            <a:off x="8567738" y="4184650"/>
            <a:ext cx="9315450" cy="9810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r" fontAlgn="auto">
              <a:lnSpc>
                <a:spcPts val="731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99">
                <a:solidFill>
                  <a:srgbClr val="000000"/>
                </a:solidFill>
                <a:latin typeface="Poppins Bold"/>
                <a:cs typeface="+mn-cs"/>
              </a:rPr>
              <a:t>Termomodernizacja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50" name="Group 2"/>
          <p:cNvGrpSpPr>
            <a:grpSpLocks/>
          </p:cNvGrpSpPr>
          <p:nvPr/>
        </p:nvGrpSpPr>
        <p:grpSpPr bwMode="auto">
          <a:xfrm>
            <a:off x="-1320800" y="-979488"/>
            <a:ext cx="20929600" cy="11928476"/>
            <a:chOff x="0" y="0"/>
            <a:chExt cx="5512611" cy="3141615"/>
          </a:xfrm>
        </p:grpSpPr>
        <p:sp>
          <p:nvSpPr>
            <p:cNvPr id="104452" name="Freeform 3"/>
            <p:cNvSpPr>
              <a:spLocks noChangeArrowheads="1"/>
            </p:cNvSpPr>
            <p:nvPr/>
          </p:nvSpPr>
          <p:spPr bwMode="auto">
            <a:xfrm>
              <a:off x="0" y="0"/>
              <a:ext cx="5512611" cy="3141615"/>
            </a:xfrm>
            <a:custGeom>
              <a:avLst/>
              <a:gdLst>
                <a:gd name="T0" fmla="*/ 0 w 5512611"/>
                <a:gd name="T1" fmla="*/ 0 h 3141615"/>
                <a:gd name="T2" fmla="*/ 5512611 w 5512611"/>
                <a:gd name="T3" fmla="*/ 3141615 h 3141615"/>
              </a:gdLst>
              <a:ahLst/>
              <a:cxnLst/>
              <a:rect l="T0" t="T1" r="T2" b="T3"/>
              <a:pathLst>
                <a:path w="5512611" h="3141615">
                  <a:moveTo>
                    <a:pt x="0" y="0"/>
                  </a:moveTo>
                  <a:lnTo>
                    <a:pt x="5512611" y="0"/>
                  </a:lnTo>
                  <a:lnTo>
                    <a:pt x="5512611" y="3141615"/>
                  </a:lnTo>
                  <a:lnTo>
                    <a:pt x="0" y="3141615"/>
                  </a:lnTo>
                  <a:close/>
                </a:path>
              </a:pathLst>
            </a:custGeom>
            <a:solidFill>
              <a:srgbClr val="D6801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4453" name="TextBox 4"/>
            <p:cNvSpPr txBox="1">
              <a:spLocks noChangeArrowheads="1"/>
            </p:cNvSpPr>
            <p:nvPr/>
          </p:nvSpPr>
          <p:spPr bwMode="auto">
            <a:xfrm>
              <a:off x="0" y="-38100"/>
              <a:ext cx="5512611" cy="3179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sp>
        <p:nvSpPr>
          <p:cNvPr id="104451" name="Freeform 5"/>
          <p:cNvSpPr>
            <a:spLocks noChangeArrowheads="1"/>
          </p:cNvSpPr>
          <p:nvPr/>
        </p:nvSpPr>
        <p:spPr bwMode="auto">
          <a:xfrm>
            <a:off x="762000" y="912813"/>
            <a:ext cx="16764000" cy="8461375"/>
          </a:xfrm>
          <a:custGeom>
            <a:avLst/>
            <a:gdLst>
              <a:gd name="T0" fmla="*/ 0 w 16764494"/>
              <a:gd name="T1" fmla="*/ 0 h 8462430"/>
              <a:gd name="T2" fmla="*/ 16764494 w 16764494"/>
              <a:gd name="T3" fmla="*/ 8462430 h 8462430"/>
            </a:gdLst>
            <a:ahLst/>
            <a:cxnLst/>
            <a:rect l="T0" t="T1" r="T2" b="T3"/>
            <a:pathLst>
              <a:path w="16764494" h="8462430">
                <a:moveTo>
                  <a:pt x="0" y="0"/>
                </a:moveTo>
                <a:lnTo>
                  <a:pt x="16764494" y="0"/>
                </a:lnTo>
                <a:lnTo>
                  <a:pt x="16764494" y="8462430"/>
                </a:lnTo>
                <a:lnTo>
                  <a:pt x="0" y="846243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74" name="Group 2"/>
          <p:cNvGrpSpPr>
            <a:grpSpLocks/>
          </p:cNvGrpSpPr>
          <p:nvPr/>
        </p:nvGrpSpPr>
        <p:grpSpPr bwMode="auto">
          <a:xfrm>
            <a:off x="-1320800" y="-979488"/>
            <a:ext cx="20929600" cy="11928476"/>
            <a:chOff x="0" y="0"/>
            <a:chExt cx="5512611" cy="3141615"/>
          </a:xfrm>
        </p:grpSpPr>
        <p:sp>
          <p:nvSpPr>
            <p:cNvPr id="105478" name="Freeform 3"/>
            <p:cNvSpPr>
              <a:spLocks noChangeArrowheads="1"/>
            </p:cNvSpPr>
            <p:nvPr/>
          </p:nvSpPr>
          <p:spPr bwMode="auto">
            <a:xfrm>
              <a:off x="0" y="0"/>
              <a:ext cx="5512611" cy="3141615"/>
            </a:xfrm>
            <a:custGeom>
              <a:avLst/>
              <a:gdLst>
                <a:gd name="T0" fmla="*/ 0 w 5512611"/>
                <a:gd name="T1" fmla="*/ 0 h 3141615"/>
                <a:gd name="T2" fmla="*/ 5512611 w 5512611"/>
                <a:gd name="T3" fmla="*/ 3141615 h 3141615"/>
              </a:gdLst>
              <a:ahLst/>
              <a:cxnLst/>
              <a:rect l="T0" t="T1" r="T2" b="T3"/>
              <a:pathLst>
                <a:path w="5512611" h="3141615">
                  <a:moveTo>
                    <a:pt x="0" y="0"/>
                  </a:moveTo>
                  <a:lnTo>
                    <a:pt x="5512611" y="0"/>
                  </a:lnTo>
                  <a:lnTo>
                    <a:pt x="5512611" y="3141615"/>
                  </a:lnTo>
                  <a:lnTo>
                    <a:pt x="0" y="3141615"/>
                  </a:lnTo>
                  <a:close/>
                </a:path>
              </a:pathLst>
            </a:custGeom>
            <a:solidFill>
              <a:srgbClr val="D6801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5479" name="TextBox 4"/>
            <p:cNvSpPr txBox="1">
              <a:spLocks noChangeArrowheads="1"/>
            </p:cNvSpPr>
            <p:nvPr/>
          </p:nvSpPr>
          <p:spPr bwMode="auto">
            <a:xfrm>
              <a:off x="0" y="-38100"/>
              <a:ext cx="5512611" cy="3179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5082989" y="336445"/>
            <a:ext cx="7697471" cy="9614110"/>
          </a:xfrm>
          <a:custGeom>
            <a:avLst/>
            <a:gdLst/>
            <a:ahLst/>
            <a:cxnLst/>
            <a:rect l="l" t="t" r="r" b="b"/>
            <a:pathLst>
              <a:path w="7697471" h="9614110">
                <a:moveTo>
                  <a:pt x="0" y="0"/>
                </a:moveTo>
                <a:lnTo>
                  <a:pt x="7697471" y="0"/>
                </a:lnTo>
                <a:lnTo>
                  <a:pt x="7697471" y="9614110"/>
                </a:lnTo>
                <a:lnTo>
                  <a:pt x="0" y="96141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5515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498" name="Group 2"/>
          <p:cNvGrpSpPr>
            <a:grpSpLocks/>
          </p:cNvGrpSpPr>
          <p:nvPr/>
        </p:nvGrpSpPr>
        <p:grpSpPr bwMode="auto">
          <a:xfrm>
            <a:off x="-1320800" y="-979488"/>
            <a:ext cx="20929600" cy="11928476"/>
            <a:chOff x="0" y="0"/>
            <a:chExt cx="5512611" cy="3141615"/>
          </a:xfrm>
        </p:grpSpPr>
        <p:sp>
          <p:nvSpPr>
            <p:cNvPr id="106500" name="Freeform 3"/>
            <p:cNvSpPr>
              <a:spLocks noChangeArrowheads="1"/>
            </p:cNvSpPr>
            <p:nvPr/>
          </p:nvSpPr>
          <p:spPr bwMode="auto">
            <a:xfrm>
              <a:off x="0" y="0"/>
              <a:ext cx="5512611" cy="3141615"/>
            </a:xfrm>
            <a:custGeom>
              <a:avLst/>
              <a:gdLst>
                <a:gd name="T0" fmla="*/ 0 w 5512611"/>
                <a:gd name="T1" fmla="*/ 0 h 3141615"/>
                <a:gd name="T2" fmla="*/ 5512611 w 5512611"/>
                <a:gd name="T3" fmla="*/ 3141615 h 3141615"/>
              </a:gdLst>
              <a:ahLst/>
              <a:cxnLst/>
              <a:rect l="T0" t="T1" r="T2" b="T3"/>
              <a:pathLst>
                <a:path w="5512611" h="3141615">
                  <a:moveTo>
                    <a:pt x="0" y="0"/>
                  </a:moveTo>
                  <a:lnTo>
                    <a:pt x="5512611" y="0"/>
                  </a:lnTo>
                  <a:lnTo>
                    <a:pt x="5512611" y="3141615"/>
                  </a:lnTo>
                  <a:lnTo>
                    <a:pt x="0" y="3141615"/>
                  </a:lnTo>
                  <a:close/>
                </a:path>
              </a:pathLst>
            </a:custGeom>
            <a:solidFill>
              <a:srgbClr val="D6801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6501" name="TextBox 4"/>
            <p:cNvSpPr txBox="1">
              <a:spLocks noChangeArrowheads="1"/>
            </p:cNvSpPr>
            <p:nvPr/>
          </p:nvSpPr>
          <p:spPr bwMode="auto">
            <a:xfrm>
              <a:off x="0" y="-38100"/>
              <a:ext cx="5512611" cy="3179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sp>
        <p:nvSpPr>
          <p:cNvPr id="106499" name="Freeform 5"/>
          <p:cNvSpPr>
            <a:spLocks noChangeArrowheads="1"/>
          </p:cNvSpPr>
          <p:nvPr/>
        </p:nvSpPr>
        <p:spPr bwMode="auto">
          <a:xfrm>
            <a:off x="1535113" y="450850"/>
            <a:ext cx="14981237" cy="9536113"/>
          </a:xfrm>
          <a:custGeom>
            <a:avLst/>
            <a:gdLst>
              <a:gd name="T0" fmla="*/ 0 w 14980538"/>
              <a:gd name="T1" fmla="*/ 0 h 9536987"/>
              <a:gd name="T2" fmla="*/ 14980538 w 14980538"/>
              <a:gd name="T3" fmla="*/ 9536987 h 9536987"/>
            </a:gdLst>
            <a:ahLst/>
            <a:cxnLst/>
            <a:rect l="T0" t="T1" r="T2" b="T3"/>
            <a:pathLst>
              <a:path w="14980538" h="9536987">
                <a:moveTo>
                  <a:pt x="0" y="0"/>
                </a:moveTo>
                <a:lnTo>
                  <a:pt x="14980538" y="0"/>
                </a:lnTo>
                <a:lnTo>
                  <a:pt x="14980538" y="9536987"/>
                </a:lnTo>
                <a:lnTo>
                  <a:pt x="0" y="953698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66" name="Group 2"/>
          <p:cNvGrpSpPr>
            <a:grpSpLocks/>
          </p:cNvGrpSpPr>
          <p:nvPr/>
        </p:nvGrpSpPr>
        <p:grpSpPr bwMode="auto">
          <a:xfrm>
            <a:off x="989013" y="1757363"/>
            <a:ext cx="6816725" cy="6816725"/>
            <a:chOff x="0" y="0"/>
            <a:chExt cx="837653" cy="837653"/>
          </a:xfrm>
        </p:grpSpPr>
        <p:sp>
          <p:nvSpPr>
            <p:cNvPr id="113697" name="Freeform 3"/>
            <p:cNvSpPr>
              <a:spLocks noChangeArrowheads="1"/>
            </p:cNvSpPr>
            <p:nvPr/>
          </p:nvSpPr>
          <p:spPr bwMode="auto">
            <a:xfrm>
              <a:off x="0" y="0"/>
              <a:ext cx="837653" cy="837653"/>
            </a:xfrm>
            <a:custGeom>
              <a:avLst/>
              <a:gdLst>
                <a:gd name="T0" fmla="*/ 0 w 837653"/>
                <a:gd name="T1" fmla="*/ 0 h 837653"/>
                <a:gd name="T2" fmla="*/ 837653 w 837653"/>
                <a:gd name="T3" fmla="*/ 837653 h 837653"/>
              </a:gdLst>
              <a:ahLst/>
              <a:cxnLst/>
              <a:rect l="T0" t="T1" r="T2" b="T3"/>
              <a:pathLst>
                <a:path w="837653" h="837653">
                  <a:moveTo>
                    <a:pt x="418826" y="0"/>
                  </a:moveTo>
                  <a:cubicBezTo>
                    <a:pt x="187515" y="0"/>
                    <a:pt x="0" y="187515"/>
                    <a:pt x="0" y="418826"/>
                  </a:cubicBezTo>
                  <a:cubicBezTo>
                    <a:pt x="0" y="650138"/>
                    <a:pt x="187515" y="837653"/>
                    <a:pt x="418826" y="837653"/>
                  </a:cubicBezTo>
                  <a:cubicBezTo>
                    <a:pt x="650138" y="837653"/>
                    <a:pt x="837653" y="650138"/>
                    <a:pt x="837653" y="418826"/>
                  </a:cubicBezTo>
                  <a:cubicBezTo>
                    <a:pt x="837653" y="187515"/>
                    <a:pt x="650138" y="0"/>
                    <a:pt x="418826" y="0"/>
                  </a:cubicBezTo>
                  <a:close/>
                </a:path>
              </a:pathLst>
            </a:custGeom>
            <a:solidFill>
              <a:srgbClr val="F5AF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3698" name="TextBox 4"/>
            <p:cNvSpPr txBox="1">
              <a:spLocks noChangeArrowheads="1"/>
            </p:cNvSpPr>
            <p:nvPr/>
          </p:nvSpPr>
          <p:spPr bwMode="auto">
            <a:xfrm>
              <a:off x="78530" y="21380"/>
              <a:ext cx="680593" cy="737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sp>
        <p:nvSpPr>
          <p:cNvPr id="113667" name="Freeform 5"/>
          <p:cNvSpPr>
            <a:spLocks noChangeArrowheads="1"/>
          </p:cNvSpPr>
          <p:nvPr/>
        </p:nvSpPr>
        <p:spPr bwMode="auto">
          <a:xfrm>
            <a:off x="1287463" y="2055813"/>
            <a:ext cx="6219825" cy="6219825"/>
          </a:xfrm>
          <a:custGeom>
            <a:avLst/>
            <a:gdLst>
              <a:gd name="T0" fmla="*/ 0 w 6220398"/>
              <a:gd name="T1" fmla="*/ 0 h 6220398"/>
              <a:gd name="T2" fmla="*/ 6220398 w 6220398"/>
              <a:gd name="T3" fmla="*/ 6220398 h 6220398"/>
            </a:gdLst>
            <a:ahLst/>
            <a:cxnLst/>
            <a:rect l="T0" t="T1" r="T2" b="T3"/>
            <a:pathLst>
              <a:path w="6220398" h="6220398">
                <a:moveTo>
                  <a:pt x="0" y="0"/>
                </a:moveTo>
                <a:lnTo>
                  <a:pt x="6220398" y="0"/>
                </a:lnTo>
                <a:lnTo>
                  <a:pt x="6220398" y="6220397"/>
                </a:lnTo>
                <a:lnTo>
                  <a:pt x="0" y="622039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13668" name="Freeform 6"/>
          <p:cNvSpPr>
            <a:spLocks noChangeArrowheads="1"/>
          </p:cNvSpPr>
          <p:nvPr/>
        </p:nvSpPr>
        <p:spPr bwMode="auto">
          <a:xfrm>
            <a:off x="1462088" y="2138363"/>
            <a:ext cx="6054725" cy="6054725"/>
          </a:xfrm>
          <a:custGeom>
            <a:avLst/>
            <a:gdLst>
              <a:gd name="T0" fmla="*/ 0 w 6055396"/>
              <a:gd name="T1" fmla="*/ 0 h 6055396"/>
              <a:gd name="T2" fmla="*/ 6055396 w 6055396"/>
              <a:gd name="T3" fmla="*/ 6055396 h 6055396"/>
            </a:gdLst>
            <a:ahLst/>
            <a:cxnLst/>
            <a:rect l="T0" t="T1" r="T2" b="T3"/>
            <a:pathLst>
              <a:path w="6055396" h="6055396">
                <a:moveTo>
                  <a:pt x="0" y="0"/>
                </a:moveTo>
                <a:lnTo>
                  <a:pt x="6055397" y="0"/>
                </a:lnTo>
                <a:lnTo>
                  <a:pt x="6055397" y="6055397"/>
                </a:lnTo>
                <a:lnTo>
                  <a:pt x="0" y="605539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grpSp>
        <p:nvGrpSpPr>
          <p:cNvPr id="113669" name="Group 7"/>
          <p:cNvGrpSpPr>
            <a:grpSpLocks/>
          </p:cNvGrpSpPr>
          <p:nvPr/>
        </p:nvGrpSpPr>
        <p:grpSpPr bwMode="auto">
          <a:xfrm>
            <a:off x="1519238" y="2400300"/>
            <a:ext cx="5807075" cy="5532438"/>
            <a:chOff x="0" y="0"/>
            <a:chExt cx="852913" cy="812800"/>
          </a:xfrm>
        </p:grpSpPr>
        <p:sp>
          <p:nvSpPr>
            <p:cNvPr id="113695" name="Freeform 8"/>
            <p:cNvSpPr>
              <a:spLocks noChangeArrowheads="1"/>
            </p:cNvSpPr>
            <p:nvPr/>
          </p:nvSpPr>
          <p:spPr bwMode="auto">
            <a:xfrm>
              <a:off x="0" y="0"/>
              <a:ext cx="852913" cy="812800"/>
            </a:xfrm>
            <a:custGeom>
              <a:avLst/>
              <a:gdLst>
                <a:gd name="T0" fmla="*/ 0 w 852913"/>
                <a:gd name="T1" fmla="*/ 0 h 812800"/>
                <a:gd name="T2" fmla="*/ 852913 w 852913"/>
                <a:gd name="T3" fmla="*/ 812800 h 812800"/>
              </a:gdLst>
              <a:ahLst/>
              <a:cxnLst/>
              <a:rect l="T0" t="T1" r="T2" b="T3"/>
              <a:pathLst>
                <a:path w="852913" h="812800">
                  <a:moveTo>
                    <a:pt x="426456" y="0"/>
                  </a:moveTo>
                  <a:cubicBezTo>
                    <a:pt x="190931" y="0"/>
                    <a:pt x="0" y="181951"/>
                    <a:pt x="0" y="406400"/>
                  </a:cubicBezTo>
                  <a:cubicBezTo>
                    <a:pt x="0" y="630849"/>
                    <a:pt x="190931" y="812800"/>
                    <a:pt x="426456" y="812800"/>
                  </a:cubicBezTo>
                  <a:cubicBezTo>
                    <a:pt x="661982" y="812800"/>
                    <a:pt x="852913" y="630849"/>
                    <a:pt x="852913" y="406400"/>
                  </a:cubicBezTo>
                  <a:cubicBezTo>
                    <a:pt x="852913" y="181951"/>
                    <a:pt x="661982" y="0"/>
                    <a:pt x="426456" y="0"/>
                  </a:cubicBezTo>
                  <a:close/>
                </a:path>
              </a:pathLst>
            </a:custGeom>
            <a:solidFill>
              <a:srgbClr val="FFB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3696" name="TextBox 9"/>
            <p:cNvSpPr txBox="1">
              <a:spLocks noChangeArrowheads="1"/>
            </p:cNvSpPr>
            <p:nvPr/>
          </p:nvSpPr>
          <p:spPr bwMode="auto">
            <a:xfrm>
              <a:off x="79961" y="19050"/>
              <a:ext cx="692992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113670" name="Group 10"/>
          <p:cNvGrpSpPr>
            <a:grpSpLocks noChangeAspect="1"/>
          </p:cNvGrpSpPr>
          <p:nvPr/>
        </p:nvGrpSpPr>
        <p:grpSpPr bwMode="auto">
          <a:xfrm>
            <a:off x="1822450" y="2592388"/>
            <a:ext cx="5149850" cy="5148262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t="-16625" b="-16625"/>
              </a:stretch>
            </a:blipFill>
          </p:spPr>
        </p:sp>
      </p:grpSp>
      <p:sp>
        <p:nvSpPr>
          <p:cNvPr id="113671" name="Freeform 12"/>
          <p:cNvSpPr>
            <a:spLocks noChangeArrowheads="1"/>
          </p:cNvSpPr>
          <p:nvPr/>
        </p:nvSpPr>
        <p:spPr bwMode="auto">
          <a:xfrm rot="10800000">
            <a:off x="4397375" y="750888"/>
            <a:ext cx="4392613" cy="8785225"/>
          </a:xfrm>
          <a:custGeom>
            <a:avLst/>
            <a:gdLst>
              <a:gd name="T0" fmla="*/ 0 w 4392637"/>
              <a:gd name="T1" fmla="*/ 0 h 8785274"/>
              <a:gd name="T2" fmla="*/ 4392637 w 4392637"/>
              <a:gd name="T3" fmla="*/ 8785274 h 8785274"/>
            </a:gdLst>
            <a:ahLst/>
            <a:cxnLst/>
            <a:rect l="T0" t="T1" r="T2" b="T3"/>
            <a:pathLst>
              <a:path w="4392637" h="8785274">
                <a:moveTo>
                  <a:pt x="0" y="0"/>
                </a:moveTo>
                <a:lnTo>
                  <a:pt x="4392637" y="0"/>
                </a:lnTo>
                <a:lnTo>
                  <a:pt x="4392637" y="8785274"/>
                </a:lnTo>
                <a:lnTo>
                  <a:pt x="0" y="878527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grpSp>
        <p:nvGrpSpPr>
          <p:cNvPr id="113672" name="Group 14"/>
          <p:cNvGrpSpPr>
            <a:grpSpLocks/>
          </p:cNvGrpSpPr>
          <p:nvPr/>
        </p:nvGrpSpPr>
        <p:grpSpPr bwMode="auto">
          <a:xfrm>
            <a:off x="1303338" y="2352675"/>
            <a:ext cx="431800" cy="431800"/>
            <a:chOff x="0" y="0"/>
            <a:chExt cx="812800" cy="812800"/>
          </a:xfrm>
        </p:grpSpPr>
        <p:sp>
          <p:nvSpPr>
            <p:cNvPr id="113690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AF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3691" name="TextBox 16"/>
            <p:cNvSpPr txBox="1">
              <a:spLocks noChangeArrowheads="1"/>
            </p:cNvSpPr>
            <p:nvPr/>
          </p:nvSpPr>
          <p:spPr bwMode="auto">
            <a:xfrm>
              <a:off x="76200" y="19050"/>
              <a:ext cx="6604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113673" name="Group 17"/>
          <p:cNvGrpSpPr>
            <a:grpSpLocks/>
          </p:cNvGrpSpPr>
          <p:nvPr/>
        </p:nvGrpSpPr>
        <p:grpSpPr bwMode="auto">
          <a:xfrm>
            <a:off x="1246188" y="7456488"/>
            <a:ext cx="431800" cy="431800"/>
            <a:chOff x="0" y="0"/>
            <a:chExt cx="812800" cy="812800"/>
          </a:xfrm>
        </p:grpSpPr>
        <p:sp>
          <p:nvSpPr>
            <p:cNvPr id="113688" name="Freeform 18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AF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3689" name="TextBox 19"/>
            <p:cNvSpPr txBox="1">
              <a:spLocks noChangeArrowheads="1"/>
            </p:cNvSpPr>
            <p:nvPr/>
          </p:nvSpPr>
          <p:spPr bwMode="auto">
            <a:xfrm>
              <a:off x="76200" y="19050"/>
              <a:ext cx="6604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113674" name="Group 20"/>
          <p:cNvGrpSpPr>
            <a:grpSpLocks/>
          </p:cNvGrpSpPr>
          <p:nvPr/>
        </p:nvGrpSpPr>
        <p:grpSpPr bwMode="auto">
          <a:xfrm>
            <a:off x="103188" y="9090025"/>
            <a:ext cx="2832100" cy="2832100"/>
            <a:chOff x="0" y="0"/>
            <a:chExt cx="812800" cy="812800"/>
          </a:xfrm>
        </p:grpSpPr>
        <p:sp>
          <p:nvSpPr>
            <p:cNvPr id="113686" name="Freeform 21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733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3687" name="TextBox 22"/>
            <p:cNvSpPr txBox="1">
              <a:spLocks noChangeArrowheads="1"/>
            </p:cNvSpPr>
            <p:nvPr/>
          </p:nvSpPr>
          <p:spPr bwMode="auto">
            <a:xfrm>
              <a:off x="76200" y="19050"/>
              <a:ext cx="6604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113675" name="Group 23"/>
          <p:cNvGrpSpPr>
            <a:grpSpLocks/>
          </p:cNvGrpSpPr>
          <p:nvPr/>
        </p:nvGrpSpPr>
        <p:grpSpPr bwMode="auto">
          <a:xfrm>
            <a:off x="1822450" y="434975"/>
            <a:ext cx="1187450" cy="1187450"/>
            <a:chOff x="0" y="0"/>
            <a:chExt cx="812800" cy="812800"/>
          </a:xfrm>
        </p:grpSpPr>
        <p:sp>
          <p:nvSpPr>
            <p:cNvPr id="113684" name="Freeform 24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733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3685" name="TextBox 25"/>
            <p:cNvSpPr txBox="1">
              <a:spLocks noChangeArrowheads="1"/>
            </p:cNvSpPr>
            <p:nvPr/>
          </p:nvSpPr>
          <p:spPr bwMode="auto">
            <a:xfrm>
              <a:off x="76200" y="19050"/>
              <a:ext cx="6604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113676" name="Group 26"/>
          <p:cNvGrpSpPr>
            <a:grpSpLocks/>
          </p:cNvGrpSpPr>
          <p:nvPr/>
        </p:nvGrpSpPr>
        <p:grpSpPr bwMode="auto">
          <a:xfrm>
            <a:off x="7516813" y="8710613"/>
            <a:ext cx="1050925" cy="1050925"/>
            <a:chOff x="0" y="0"/>
            <a:chExt cx="812800" cy="812800"/>
          </a:xfrm>
        </p:grpSpPr>
        <p:sp>
          <p:nvSpPr>
            <p:cNvPr id="113682" name="Freeform 27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733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3683" name="TextBox 28"/>
            <p:cNvSpPr txBox="1">
              <a:spLocks noChangeArrowheads="1"/>
            </p:cNvSpPr>
            <p:nvPr/>
          </p:nvSpPr>
          <p:spPr bwMode="auto">
            <a:xfrm>
              <a:off x="76200" y="19050"/>
              <a:ext cx="6604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113677" name="Group 29"/>
          <p:cNvGrpSpPr>
            <a:grpSpLocks/>
          </p:cNvGrpSpPr>
          <p:nvPr/>
        </p:nvGrpSpPr>
        <p:grpSpPr bwMode="auto">
          <a:xfrm>
            <a:off x="8042275" y="-896938"/>
            <a:ext cx="1795463" cy="1793876"/>
            <a:chOff x="0" y="0"/>
            <a:chExt cx="812800" cy="812800"/>
          </a:xfrm>
        </p:grpSpPr>
        <p:sp>
          <p:nvSpPr>
            <p:cNvPr id="113680" name="Freeform 30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3681" name="TextBox 31"/>
            <p:cNvSpPr txBox="1">
              <a:spLocks noChangeArrowheads="1"/>
            </p:cNvSpPr>
            <p:nvPr/>
          </p:nvSpPr>
          <p:spPr bwMode="auto">
            <a:xfrm>
              <a:off x="76200" y="19050"/>
              <a:ext cx="6604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800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sp>
        <p:nvSpPr>
          <p:cNvPr id="113678" name="Freeform 32"/>
          <p:cNvSpPr>
            <a:spLocks noChangeArrowheads="1"/>
          </p:cNvSpPr>
          <p:nvPr/>
        </p:nvSpPr>
        <p:spPr bwMode="auto">
          <a:xfrm>
            <a:off x="8939213" y="8153400"/>
            <a:ext cx="9898062" cy="1116013"/>
          </a:xfrm>
          <a:custGeom>
            <a:avLst/>
            <a:gdLst>
              <a:gd name="T0" fmla="*/ 0 w 9897851"/>
              <a:gd name="T1" fmla="*/ 0 h 1115758"/>
              <a:gd name="T2" fmla="*/ 9897851 w 9897851"/>
              <a:gd name="T3" fmla="*/ 1115758 h 1115758"/>
            </a:gdLst>
            <a:ahLst/>
            <a:cxnLst/>
            <a:rect l="T0" t="T1" r="T2" b="T3"/>
            <a:pathLst>
              <a:path w="9897851" h="1115758">
                <a:moveTo>
                  <a:pt x="0" y="0"/>
                </a:moveTo>
                <a:lnTo>
                  <a:pt x="9897850" y="0"/>
                </a:lnTo>
                <a:lnTo>
                  <a:pt x="9897850" y="1115757"/>
                </a:lnTo>
                <a:lnTo>
                  <a:pt x="0" y="111575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3" name="TextBox 33"/>
          <p:cNvSpPr txBox="1"/>
          <p:nvPr/>
        </p:nvSpPr>
        <p:spPr>
          <a:xfrm>
            <a:off x="9113838" y="3852863"/>
            <a:ext cx="8047037" cy="25717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r" fontAlgn="auto">
              <a:lnSpc>
                <a:spcPts val="98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199">
                <a:solidFill>
                  <a:srgbClr val="000000"/>
                </a:solidFill>
                <a:latin typeface="Poppins Bold"/>
                <a:cs typeface="+mn-cs"/>
              </a:rPr>
              <a:t>Stan techniczny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Freeform 2"/>
          <p:cNvSpPr>
            <a:spLocks noChangeArrowheads="1"/>
          </p:cNvSpPr>
          <p:nvPr/>
        </p:nvSpPr>
        <p:spPr bwMode="auto">
          <a:xfrm>
            <a:off x="11214100" y="-465138"/>
            <a:ext cx="11717338" cy="11718926"/>
          </a:xfrm>
          <a:custGeom>
            <a:avLst/>
            <a:gdLst>
              <a:gd name="T0" fmla="*/ 0 w 11718284"/>
              <a:gd name="T1" fmla="*/ 0 h 11718284"/>
              <a:gd name="T2" fmla="*/ 11718284 w 11718284"/>
              <a:gd name="T3" fmla="*/ 11718284 h 11718284"/>
            </a:gdLst>
            <a:ahLst/>
            <a:cxnLst/>
            <a:rect l="T0" t="T1" r="T2" b="T3"/>
            <a:pathLst>
              <a:path w="11718284" h="11718284">
                <a:moveTo>
                  <a:pt x="0" y="0"/>
                </a:moveTo>
                <a:lnTo>
                  <a:pt x="11718284" y="0"/>
                </a:lnTo>
                <a:lnTo>
                  <a:pt x="11718284" y="11718284"/>
                </a:lnTo>
                <a:lnTo>
                  <a:pt x="0" y="1171828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19811" name="Freeform 3"/>
          <p:cNvSpPr>
            <a:spLocks noChangeArrowheads="1"/>
          </p:cNvSpPr>
          <p:nvPr/>
        </p:nvSpPr>
        <p:spPr bwMode="auto">
          <a:xfrm>
            <a:off x="11214100" y="366713"/>
            <a:ext cx="1004888" cy="1004887"/>
          </a:xfrm>
          <a:custGeom>
            <a:avLst/>
            <a:gdLst>
              <a:gd name="T0" fmla="*/ 0 w 1004905"/>
              <a:gd name="T1" fmla="*/ 0 h 1004905"/>
              <a:gd name="T2" fmla="*/ 1004905 w 1004905"/>
              <a:gd name="T3" fmla="*/ 1004905 h 1004905"/>
            </a:gdLst>
            <a:ahLst/>
            <a:cxnLst/>
            <a:rect l="T0" t="T1" r="T2" b="T3"/>
            <a:pathLst>
              <a:path w="1004905" h="1004905">
                <a:moveTo>
                  <a:pt x="0" y="0"/>
                </a:moveTo>
                <a:lnTo>
                  <a:pt x="1004906" y="0"/>
                </a:lnTo>
                <a:lnTo>
                  <a:pt x="1004906" y="1004905"/>
                </a:lnTo>
                <a:lnTo>
                  <a:pt x="0" y="100490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19812" name="TextBox 4"/>
          <p:cNvSpPr txBox="1">
            <a:spLocks noChangeArrowheads="1"/>
          </p:cNvSpPr>
          <p:nvPr/>
        </p:nvSpPr>
        <p:spPr bwMode="auto">
          <a:xfrm>
            <a:off x="1270000" y="2927350"/>
            <a:ext cx="8850313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6300"/>
              </a:lnSpc>
            </a:pPr>
            <a:r>
              <a:rPr lang="en-US" sz="4500" dirty="0">
                <a:solidFill>
                  <a:srgbClr val="D6801C"/>
                </a:solidFill>
                <a:latin typeface="Poppins Bold" charset="-18"/>
              </a:rPr>
              <a:t>Stare </a:t>
            </a:r>
            <a:r>
              <a:rPr lang="en-US" sz="4500" dirty="0" err="1">
                <a:solidFill>
                  <a:srgbClr val="D6801C"/>
                </a:solidFill>
                <a:latin typeface="Poppins Bold" charset="-18"/>
              </a:rPr>
              <a:t>oświetlenie</a:t>
            </a:r>
            <a:r>
              <a:rPr lang="en-US" sz="4500" dirty="0">
                <a:solidFill>
                  <a:srgbClr val="D6801C"/>
                </a:solidFill>
                <a:latin typeface="Poppins Bold" charset="-18"/>
              </a:rPr>
              <a:t> </a:t>
            </a:r>
          </a:p>
          <a:p>
            <a:pPr>
              <a:lnSpc>
                <a:spcPts val="6300"/>
              </a:lnSpc>
            </a:pPr>
            <a:endParaRPr lang="pl-PL" dirty="0">
              <a:latin typeface="Calibri" pitchFamily="34" charset="0"/>
            </a:endParaRPr>
          </a:p>
          <a:p>
            <a:pPr marL="971550" lvl="1" indent="-485775">
              <a:lnSpc>
                <a:spcPts val="6300"/>
              </a:lnSpc>
              <a:buFont typeface="Arial" charset="0"/>
              <a:buChar char="•"/>
            </a:pPr>
            <a:r>
              <a:rPr lang="en-US" sz="4500" dirty="0">
                <a:solidFill>
                  <a:srgbClr val="D6801C"/>
                </a:solidFill>
                <a:latin typeface="Poppins Bold" charset="-18"/>
              </a:rPr>
              <a:t>w “DUŻEJ” </a:t>
            </a:r>
            <a:r>
              <a:rPr lang="en-US" sz="4500" dirty="0" err="1">
                <a:solidFill>
                  <a:srgbClr val="D6801C"/>
                </a:solidFill>
                <a:latin typeface="Poppins Bold" charset="-18"/>
              </a:rPr>
              <a:t>szkole</a:t>
            </a:r>
            <a:r>
              <a:rPr lang="en-US" sz="4500" dirty="0">
                <a:solidFill>
                  <a:srgbClr val="D6801C"/>
                </a:solidFill>
                <a:latin typeface="Poppins Bold" charset="-18"/>
              </a:rPr>
              <a:t> </a:t>
            </a:r>
            <a:r>
              <a:rPr lang="en-US" sz="4500" dirty="0" err="1">
                <a:solidFill>
                  <a:srgbClr val="D6801C"/>
                </a:solidFill>
                <a:latin typeface="Poppins Bold" charset="-18"/>
              </a:rPr>
              <a:t>lampy</a:t>
            </a:r>
            <a:r>
              <a:rPr lang="en-US" sz="4500" dirty="0">
                <a:solidFill>
                  <a:srgbClr val="D6801C"/>
                </a:solidFill>
                <a:latin typeface="Poppins Bold" charset="-18"/>
              </a:rPr>
              <a:t> </a:t>
            </a:r>
            <a:r>
              <a:rPr lang="en-US" sz="4500" dirty="0" err="1">
                <a:solidFill>
                  <a:srgbClr val="D6801C"/>
                </a:solidFill>
                <a:latin typeface="Poppins Bold" charset="-18"/>
              </a:rPr>
              <a:t>zostały</a:t>
            </a:r>
            <a:r>
              <a:rPr lang="en-US" sz="4500" dirty="0">
                <a:solidFill>
                  <a:srgbClr val="D6801C"/>
                </a:solidFill>
                <a:latin typeface="Poppins Bold" charset="-18"/>
              </a:rPr>
              <a:t> </a:t>
            </a:r>
            <a:r>
              <a:rPr lang="en-US" sz="4500" dirty="0" err="1">
                <a:solidFill>
                  <a:srgbClr val="D6801C"/>
                </a:solidFill>
                <a:latin typeface="Poppins Bold" charset="-18"/>
              </a:rPr>
              <a:t>wymienione</a:t>
            </a:r>
            <a:r>
              <a:rPr lang="en-US" sz="4500" dirty="0">
                <a:solidFill>
                  <a:srgbClr val="D6801C"/>
                </a:solidFill>
                <a:latin typeface="Poppins Bold" charset="-18"/>
              </a:rPr>
              <a:t> </a:t>
            </a:r>
          </a:p>
          <a:p>
            <a:pPr marL="971550" lvl="1" indent="-485775">
              <a:lnSpc>
                <a:spcPts val="6300"/>
              </a:lnSpc>
              <a:buFont typeface="Arial" charset="0"/>
              <a:buChar char="•"/>
            </a:pPr>
            <a:r>
              <a:rPr lang="en-US" sz="4500" dirty="0">
                <a:solidFill>
                  <a:srgbClr val="D6801C"/>
                </a:solidFill>
                <a:latin typeface="Poppins Bold" charset="-18"/>
              </a:rPr>
              <a:t>w “MAŁEJ” </a:t>
            </a:r>
            <a:r>
              <a:rPr lang="en-US" sz="4500" dirty="0" err="1">
                <a:solidFill>
                  <a:srgbClr val="D6801C"/>
                </a:solidFill>
                <a:latin typeface="Poppins Bold" charset="-18"/>
              </a:rPr>
              <a:t>szkole</a:t>
            </a:r>
            <a:r>
              <a:rPr lang="en-US" sz="4500" dirty="0">
                <a:solidFill>
                  <a:srgbClr val="D6801C"/>
                </a:solidFill>
                <a:latin typeface="Poppins Bold" charset="-18"/>
              </a:rPr>
              <a:t> </a:t>
            </a:r>
            <a:r>
              <a:rPr lang="en-US" sz="4500" dirty="0" err="1">
                <a:solidFill>
                  <a:srgbClr val="D6801C"/>
                </a:solidFill>
                <a:latin typeface="Poppins Bold" charset="-18"/>
              </a:rPr>
              <a:t>oświetlenie</a:t>
            </a:r>
            <a:r>
              <a:rPr lang="en-US" sz="4500" dirty="0">
                <a:solidFill>
                  <a:srgbClr val="D6801C"/>
                </a:solidFill>
                <a:latin typeface="Poppins Bold" charset="-18"/>
              </a:rPr>
              <a:t> </a:t>
            </a:r>
            <a:r>
              <a:rPr lang="en-US" sz="4500" dirty="0" err="1">
                <a:solidFill>
                  <a:srgbClr val="D6801C"/>
                </a:solidFill>
                <a:latin typeface="Poppins Bold" charset="-18"/>
              </a:rPr>
              <a:t>spełnia</a:t>
            </a:r>
            <a:r>
              <a:rPr lang="en-US" sz="4500" dirty="0">
                <a:solidFill>
                  <a:srgbClr val="D6801C"/>
                </a:solidFill>
                <a:latin typeface="Poppins Bold" charset="-18"/>
              </a:rPr>
              <a:t> </a:t>
            </a:r>
            <a:r>
              <a:rPr lang="en-US" sz="4500" dirty="0" err="1">
                <a:solidFill>
                  <a:srgbClr val="D6801C"/>
                </a:solidFill>
                <a:latin typeface="Poppins Bold" charset="-18"/>
              </a:rPr>
              <a:t>normy</a:t>
            </a:r>
            <a:endParaRPr lang="en-US" sz="4500" dirty="0">
              <a:solidFill>
                <a:srgbClr val="D6801C"/>
              </a:solidFill>
              <a:latin typeface="Poppins Bold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1320800" y="-979488"/>
            <a:ext cx="20929600" cy="11928476"/>
            <a:chOff x="0" y="0"/>
            <a:chExt cx="5512611" cy="3141615"/>
          </a:xfrm>
        </p:grpSpPr>
        <p:sp>
          <p:nvSpPr>
            <p:cNvPr id="86020" name="Freeform 3"/>
            <p:cNvSpPr>
              <a:spLocks noChangeArrowheads="1"/>
            </p:cNvSpPr>
            <p:nvPr/>
          </p:nvSpPr>
          <p:spPr bwMode="auto">
            <a:xfrm>
              <a:off x="0" y="0"/>
              <a:ext cx="5512611" cy="3141615"/>
            </a:xfrm>
            <a:custGeom>
              <a:avLst/>
              <a:gdLst>
                <a:gd name="T0" fmla="*/ 0 w 5512611"/>
                <a:gd name="T1" fmla="*/ 0 h 3141615"/>
                <a:gd name="T2" fmla="*/ 5512611 w 5512611"/>
                <a:gd name="T3" fmla="*/ 3141615 h 3141615"/>
              </a:gdLst>
              <a:ahLst/>
              <a:cxnLst/>
              <a:rect l="T0" t="T1" r="T2" b="T3"/>
              <a:pathLst>
                <a:path w="5512611" h="3141615">
                  <a:moveTo>
                    <a:pt x="0" y="0"/>
                  </a:moveTo>
                  <a:lnTo>
                    <a:pt x="5512611" y="0"/>
                  </a:lnTo>
                  <a:lnTo>
                    <a:pt x="5512611" y="3141615"/>
                  </a:lnTo>
                  <a:lnTo>
                    <a:pt x="0" y="3141615"/>
                  </a:lnTo>
                  <a:close/>
                </a:path>
              </a:pathLst>
            </a:custGeom>
            <a:solidFill>
              <a:srgbClr val="D6801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6021" name="TextBox 4"/>
            <p:cNvSpPr txBox="1">
              <a:spLocks noChangeArrowheads="1"/>
            </p:cNvSpPr>
            <p:nvPr/>
          </p:nvSpPr>
          <p:spPr bwMode="auto">
            <a:xfrm>
              <a:off x="0" y="-38100"/>
              <a:ext cx="5512611" cy="3179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sp>
        <p:nvSpPr>
          <p:cNvPr id="86019" name="Freeform 5"/>
          <p:cNvSpPr>
            <a:spLocks noChangeArrowheads="1"/>
          </p:cNvSpPr>
          <p:nvPr/>
        </p:nvSpPr>
        <p:spPr bwMode="auto">
          <a:xfrm>
            <a:off x="3127375" y="758825"/>
            <a:ext cx="11460163" cy="8769350"/>
          </a:xfrm>
          <a:custGeom>
            <a:avLst/>
            <a:gdLst>
              <a:gd name="T0" fmla="*/ 0 w 11459307"/>
              <a:gd name="T1" fmla="*/ 0 h 8768739"/>
              <a:gd name="T2" fmla="*/ 11459307 w 11459307"/>
              <a:gd name="T3" fmla="*/ 8768739 h 8768739"/>
            </a:gdLst>
            <a:ahLst/>
            <a:cxnLst/>
            <a:rect l="T0" t="T1" r="T2" b="T3"/>
            <a:pathLst>
              <a:path w="11459307" h="8768739">
                <a:moveTo>
                  <a:pt x="0" y="0"/>
                </a:moveTo>
                <a:lnTo>
                  <a:pt x="11459307" y="0"/>
                </a:lnTo>
                <a:lnTo>
                  <a:pt x="11459307" y="8768740"/>
                </a:lnTo>
                <a:lnTo>
                  <a:pt x="0" y="876874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Freeform 2"/>
          <p:cNvSpPr>
            <a:spLocks noChangeArrowheads="1"/>
          </p:cNvSpPr>
          <p:nvPr/>
        </p:nvSpPr>
        <p:spPr bwMode="auto">
          <a:xfrm>
            <a:off x="11214100" y="-465138"/>
            <a:ext cx="11717338" cy="11718926"/>
          </a:xfrm>
          <a:custGeom>
            <a:avLst/>
            <a:gdLst>
              <a:gd name="T0" fmla="*/ 0 w 11718284"/>
              <a:gd name="T1" fmla="*/ 0 h 11718284"/>
              <a:gd name="T2" fmla="*/ 11718284 w 11718284"/>
              <a:gd name="T3" fmla="*/ 11718284 h 11718284"/>
            </a:gdLst>
            <a:ahLst/>
            <a:cxnLst/>
            <a:rect l="T0" t="T1" r="T2" b="T3"/>
            <a:pathLst>
              <a:path w="11718284" h="11718284">
                <a:moveTo>
                  <a:pt x="0" y="0"/>
                </a:moveTo>
                <a:lnTo>
                  <a:pt x="11718284" y="0"/>
                </a:lnTo>
                <a:lnTo>
                  <a:pt x="11718284" y="11718284"/>
                </a:lnTo>
                <a:lnTo>
                  <a:pt x="0" y="1171828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20835" name="Freeform 3"/>
          <p:cNvSpPr>
            <a:spLocks noChangeArrowheads="1"/>
          </p:cNvSpPr>
          <p:nvPr/>
        </p:nvSpPr>
        <p:spPr bwMode="auto">
          <a:xfrm>
            <a:off x="11214100" y="366713"/>
            <a:ext cx="1004888" cy="1004887"/>
          </a:xfrm>
          <a:custGeom>
            <a:avLst/>
            <a:gdLst>
              <a:gd name="T0" fmla="*/ 0 w 1004905"/>
              <a:gd name="T1" fmla="*/ 0 h 1004905"/>
              <a:gd name="T2" fmla="*/ 1004905 w 1004905"/>
              <a:gd name="T3" fmla="*/ 1004905 h 1004905"/>
            </a:gdLst>
            <a:ahLst/>
            <a:cxnLst/>
            <a:rect l="T0" t="T1" r="T2" b="T3"/>
            <a:pathLst>
              <a:path w="1004905" h="1004905">
                <a:moveTo>
                  <a:pt x="0" y="0"/>
                </a:moveTo>
                <a:lnTo>
                  <a:pt x="1004906" y="0"/>
                </a:lnTo>
                <a:lnTo>
                  <a:pt x="1004906" y="1004905"/>
                </a:lnTo>
                <a:lnTo>
                  <a:pt x="0" y="100490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20836" name="TextBox 4"/>
          <p:cNvSpPr txBox="1">
            <a:spLocks noChangeArrowheads="1"/>
          </p:cNvSpPr>
          <p:nvPr/>
        </p:nvSpPr>
        <p:spPr bwMode="auto">
          <a:xfrm>
            <a:off x="1028700" y="3076575"/>
            <a:ext cx="9521825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6300"/>
              </a:lnSpc>
            </a:pPr>
            <a:r>
              <a:rPr lang="en-US" sz="4500" dirty="0" err="1">
                <a:solidFill>
                  <a:srgbClr val="D6801C"/>
                </a:solidFill>
                <a:latin typeface="Poppins Bold" charset="-18"/>
              </a:rPr>
              <a:t>Przeciekający</a:t>
            </a:r>
            <a:r>
              <a:rPr lang="en-US" sz="4500" dirty="0">
                <a:solidFill>
                  <a:srgbClr val="D6801C"/>
                </a:solidFill>
                <a:latin typeface="Poppins Bold" charset="-18"/>
              </a:rPr>
              <a:t> </a:t>
            </a:r>
            <a:r>
              <a:rPr lang="en-US" sz="4500" dirty="0" err="1">
                <a:solidFill>
                  <a:srgbClr val="D6801C"/>
                </a:solidFill>
                <a:latin typeface="Poppins Bold" charset="-18"/>
              </a:rPr>
              <a:t>dach</a:t>
            </a:r>
            <a:r>
              <a:rPr lang="en-US" sz="4500" dirty="0">
                <a:solidFill>
                  <a:srgbClr val="D6801C"/>
                </a:solidFill>
                <a:latin typeface="Poppins Bold" charset="-18"/>
              </a:rPr>
              <a:t> </a:t>
            </a:r>
          </a:p>
          <a:p>
            <a:pPr>
              <a:lnSpc>
                <a:spcPts val="6300"/>
              </a:lnSpc>
            </a:pPr>
            <a:endParaRPr lang="pl-PL" dirty="0">
              <a:latin typeface="Calibri" pitchFamily="34" charset="0"/>
            </a:endParaRPr>
          </a:p>
          <a:p>
            <a:pPr marL="971550" lvl="1" indent="-485775">
              <a:lnSpc>
                <a:spcPts val="6300"/>
              </a:lnSpc>
              <a:buFont typeface="Arial" charset="0"/>
              <a:buChar char="•"/>
            </a:pPr>
            <a:r>
              <a:rPr lang="en-US" sz="4500" dirty="0" err="1">
                <a:solidFill>
                  <a:srgbClr val="D6801C"/>
                </a:solidFill>
                <a:latin typeface="Poppins Bold" charset="-18"/>
              </a:rPr>
              <a:t>Remont</a:t>
            </a:r>
            <a:r>
              <a:rPr lang="en-US" sz="4500" dirty="0">
                <a:solidFill>
                  <a:srgbClr val="D6801C"/>
                </a:solidFill>
                <a:latin typeface="Poppins Bold" charset="-18"/>
              </a:rPr>
              <a:t> </a:t>
            </a:r>
            <a:r>
              <a:rPr lang="en-US" sz="4500" dirty="0" err="1" smtClean="0">
                <a:solidFill>
                  <a:srgbClr val="D6801C"/>
                </a:solidFill>
                <a:latin typeface="Poppins Bold" charset="-18"/>
              </a:rPr>
              <a:t>dach</a:t>
            </a:r>
            <a:r>
              <a:rPr lang="pl-PL" sz="4500" dirty="0" smtClean="0">
                <a:solidFill>
                  <a:srgbClr val="D6801C"/>
                </a:solidFill>
                <a:latin typeface="Poppins Bold" charset="-18"/>
              </a:rPr>
              <a:t>u</a:t>
            </a:r>
            <a:r>
              <a:rPr lang="en-US" sz="4500" dirty="0" smtClean="0">
                <a:solidFill>
                  <a:srgbClr val="D6801C"/>
                </a:solidFill>
                <a:latin typeface="Poppins Bold" charset="-18"/>
              </a:rPr>
              <a:t> </a:t>
            </a:r>
            <a:r>
              <a:rPr lang="en-US" sz="4500" dirty="0" err="1">
                <a:solidFill>
                  <a:srgbClr val="D6801C"/>
                </a:solidFill>
                <a:latin typeface="Poppins Bold" charset="-18"/>
              </a:rPr>
              <a:t>przeprowadzony</a:t>
            </a:r>
            <a:r>
              <a:rPr lang="en-US" sz="4500" dirty="0">
                <a:solidFill>
                  <a:srgbClr val="D6801C"/>
                </a:solidFill>
                <a:latin typeface="Poppins Bold" charset="-18"/>
              </a:rPr>
              <a:t> 2 </a:t>
            </a:r>
            <a:r>
              <a:rPr lang="en-US" sz="4500" dirty="0" err="1">
                <a:solidFill>
                  <a:srgbClr val="D6801C"/>
                </a:solidFill>
                <a:latin typeface="Poppins Bold" charset="-18"/>
              </a:rPr>
              <a:t>lata</a:t>
            </a:r>
            <a:r>
              <a:rPr lang="en-US" sz="4500" dirty="0">
                <a:solidFill>
                  <a:srgbClr val="D6801C"/>
                </a:solidFill>
                <a:latin typeface="Poppins Bold" charset="-18"/>
              </a:rPr>
              <a:t> </a:t>
            </a:r>
            <a:r>
              <a:rPr lang="en-US" sz="4500" dirty="0" err="1">
                <a:solidFill>
                  <a:srgbClr val="D6801C"/>
                </a:solidFill>
                <a:latin typeface="Poppins Bold" charset="-18"/>
              </a:rPr>
              <a:t>temu</a:t>
            </a:r>
            <a:r>
              <a:rPr lang="en-US" sz="4500" dirty="0">
                <a:solidFill>
                  <a:srgbClr val="D6801C"/>
                </a:solidFill>
                <a:latin typeface="Poppins Bold" charset="-18"/>
              </a:rPr>
              <a:t> </a:t>
            </a:r>
          </a:p>
          <a:p>
            <a:pPr marL="971550" lvl="1" indent="-485775">
              <a:lnSpc>
                <a:spcPts val="6300"/>
              </a:lnSpc>
              <a:buFont typeface="Arial" charset="0"/>
              <a:buChar char="•"/>
            </a:pPr>
            <a:r>
              <a:rPr lang="en-US" sz="4500" dirty="0" err="1">
                <a:solidFill>
                  <a:srgbClr val="D6801C"/>
                </a:solidFill>
                <a:latin typeface="Poppins Bold" charset="-18"/>
              </a:rPr>
              <a:t>Koszt</a:t>
            </a:r>
            <a:r>
              <a:rPr lang="en-US" sz="4500" dirty="0">
                <a:solidFill>
                  <a:srgbClr val="D6801C"/>
                </a:solidFill>
                <a:latin typeface="Poppins Bold" charset="-18"/>
              </a:rPr>
              <a:t>: 40 000 </a:t>
            </a:r>
            <a:r>
              <a:rPr lang="en-US" sz="4500" dirty="0" err="1">
                <a:solidFill>
                  <a:srgbClr val="D6801C"/>
                </a:solidFill>
                <a:latin typeface="Poppins Bold" charset="-18"/>
              </a:rPr>
              <a:t>zł</a:t>
            </a:r>
            <a:endParaRPr lang="en-US" sz="4500" dirty="0">
              <a:solidFill>
                <a:srgbClr val="D6801C"/>
              </a:solidFill>
              <a:latin typeface="Poppins Bold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Freeform 2"/>
          <p:cNvSpPr>
            <a:spLocks noChangeArrowheads="1"/>
          </p:cNvSpPr>
          <p:nvPr/>
        </p:nvSpPr>
        <p:spPr bwMode="auto">
          <a:xfrm>
            <a:off x="11214100" y="-465138"/>
            <a:ext cx="11717338" cy="11718926"/>
          </a:xfrm>
          <a:custGeom>
            <a:avLst/>
            <a:gdLst>
              <a:gd name="T0" fmla="*/ 0 w 11718284"/>
              <a:gd name="T1" fmla="*/ 0 h 11718284"/>
              <a:gd name="T2" fmla="*/ 11718284 w 11718284"/>
              <a:gd name="T3" fmla="*/ 11718284 h 11718284"/>
            </a:gdLst>
            <a:ahLst/>
            <a:cxnLst/>
            <a:rect l="T0" t="T1" r="T2" b="T3"/>
            <a:pathLst>
              <a:path w="11718284" h="11718284">
                <a:moveTo>
                  <a:pt x="0" y="0"/>
                </a:moveTo>
                <a:lnTo>
                  <a:pt x="11718284" y="0"/>
                </a:lnTo>
                <a:lnTo>
                  <a:pt x="11718284" y="11718284"/>
                </a:lnTo>
                <a:lnTo>
                  <a:pt x="0" y="1171828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29027" name="Freeform 3"/>
          <p:cNvSpPr>
            <a:spLocks noChangeArrowheads="1"/>
          </p:cNvSpPr>
          <p:nvPr/>
        </p:nvSpPr>
        <p:spPr bwMode="auto">
          <a:xfrm>
            <a:off x="11214100" y="366713"/>
            <a:ext cx="1004888" cy="1004887"/>
          </a:xfrm>
          <a:custGeom>
            <a:avLst/>
            <a:gdLst>
              <a:gd name="T0" fmla="*/ 0 w 1004905"/>
              <a:gd name="T1" fmla="*/ 0 h 1004905"/>
              <a:gd name="T2" fmla="*/ 1004905 w 1004905"/>
              <a:gd name="T3" fmla="*/ 1004905 h 1004905"/>
            </a:gdLst>
            <a:ahLst/>
            <a:cxnLst/>
            <a:rect l="T0" t="T1" r="T2" b="T3"/>
            <a:pathLst>
              <a:path w="1004905" h="1004905">
                <a:moveTo>
                  <a:pt x="0" y="0"/>
                </a:moveTo>
                <a:lnTo>
                  <a:pt x="1004906" y="0"/>
                </a:lnTo>
                <a:lnTo>
                  <a:pt x="1004906" y="1004905"/>
                </a:lnTo>
                <a:lnTo>
                  <a:pt x="0" y="100490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29028" name="TextBox 4"/>
          <p:cNvSpPr txBox="1">
            <a:spLocks noChangeArrowheads="1"/>
          </p:cNvSpPr>
          <p:nvPr/>
        </p:nvSpPr>
        <p:spPr bwMode="auto">
          <a:xfrm>
            <a:off x="1241425" y="3994150"/>
            <a:ext cx="884872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6300"/>
              </a:lnSpc>
            </a:pPr>
            <a:r>
              <a:rPr lang="en-US" sz="4500">
                <a:solidFill>
                  <a:srgbClr val="D6801C"/>
                </a:solidFill>
                <a:latin typeface="Poppins Bold" charset="-18"/>
              </a:rPr>
              <a:t>Zniszczony plan zabaw </a:t>
            </a:r>
          </a:p>
          <a:p>
            <a:pPr>
              <a:lnSpc>
                <a:spcPts val="6300"/>
              </a:lnSpc>
            </a:pPr>
            <a:endParaRPr lang="pl-PL">
              <a:latin typeface="Calibri" pitchFamily="34" charset="0"/>
            </a:endParaRPr>
          </a:p>
          <a:p>
            <a:pPr marL="971550" lvl="1" indent="-485775">
              <a:lnSpc>
                <a:spcPts val="6300"/>
              </a:lnSpc>
              <a:buFont typeface="Arial" charset="0"/>
              <a:buChar char="•"/>
            </a:pPr>
            <a:r>
              <a:rPr lang="en-US" sz="4500">
                <a:solidFill>
                  <a:srgbClr val="D6801C"/>
                </a:solidFill>
                <a:latin typeface="Poppins Bold" charset="-18"/>
              </a:rPr>
              <a:t>Renowacja i doposażenie placu zabaw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89013" y="1757363"/>
            <a:ext cx="6816725" cy="6816725"/>
            <a:chOff x="0" y="0"/>
            <a:chExt cx="837653" cy="837653"/>
          </a:xfrm>
        </p:grpSpPr>
        <p:sp>
          <p:nvSpPr>
            <p:cNvPr id="107553" name="Freeform 3"/>
            <p:cNvSpPr>
              <a:spLocks noChangeArrowheads="1"/>
            </p:cNvSpPr>
            <p:nvPr/>
          </p:nvSpPr>
          <p:spPr bwMode="auto">
            <a:xfrm>
              <a:off x="0" y="0"/>
              <a:ext cx="837653" cy="837653"/>
            </a:xfrm>
            <a:custGeom>
              <a:avLst/>
              <a:gdLst>
                <a:gd name="T0" fmla="*/ 0 w 837653"/>
                <a:gd name="T1" fmla="*/ 0 h 837653"/>
                <a:gd name="T2" fmla="*/ 837653 w 837653"/>
                <a:gd name="T3" fmla="*/ 837653 h 837653"/>
              </a:gdLst>
              <a:ahLst/>
              <a:cxnLst/>
              <a:rect l="T0" t="T1" r="T2" b="T3"/>
              <a:pathLst>
                <a:path w="837653" h="837653">
                  <a:moveTo>
                    <a:pt x="418826" y="0"/>
                  </a:moveTo>
                  <a:cubicBezTo>
                    <a:pt x="187515" y="0"/>
                    <a:pt x="0" y="187515"/>
                    <a:pt x="0" y="418826"/>
                  </a:cubicBezTo>
                  <a:cubicBezTo>
                    <a:pt x="0" y="650138"/>
                    <a:pt x="187515" y="837653"/>
                    <a:pt x="418826" y="837653"/>
                  </a:cubicBezTo>
                  <a:cubicBezTo>
                    <a:pt x="650138" y="837653"/>
                    <a:pt x="837653" y="650138"/>
                    <a:pt x="837653" y="418826"/>
                  </a:cubicBezTo>
                  <a:cubicBezTo>
                    <a:pt x="837653" y="187515"/>
                    <a:pt x="650138" y="0"/>
                    <a:pt x="418826" y="0"/>
                  </a:cubicBezTo>
                  <a:close/>
                </a:path>
              </a:pathLst>
            </a:custGeom>
            <a:solidFill>
              <a:srgbClr val="F5AF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7554" name="TextBox 4"/>
            <p:cNvSpPr txBox="1">
              <a:spLocks noChangeArrowheads="1"/>
            </p:cNvSpPr>
            <p:nvPr/>
          </p:nvSpPr>
          <p:spPr bwMode="auto">
            <a:xfrm>
              <a:off x="78530" y="21380"/>
              <a:ext cx="680593" cy="737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sp>
        <p:nvSpPr>
          <p:cNvPr id="107523" name="Freeform 5"/>
          <p:cNvSpPr>
            <a:spLocks noChangeArrowheads="1"/>
          </p:cNvSpPr>
          <p:nvPr/>
        </p:nvSpPr>
        <p:spPr bwMode="auto">
          <a:xfrm>
            <a:off x="1287463" y="2055813"/>
            <a:ext cx="6219825" cy="6219825"/>
          </a:xfrm>
          <a:custGeom>
            <a:avLst/>
            <a:gdLst>
              <a:gd name="T0" fmla="*/ 0 w 6220398"/>
              <a:gd name="T1" fmla="*/ 0 h 6220398"/>
              <a:gd name="T2" fmla="*/ 6220398 w 6220398"/>
              <a:gd name="T3" fmla="*/ 6220398 h 6220398"/>
            </a:gdLst>
            <a:ahLst/>
            <a:cxnLst/>
            <a:rect l="T0" t="T1" r="T2" b="T3"/>
            <a:pathLst>
              <a:path w="6220398" h="6220398">
                <a:moveTo>
                  <a:pt x="0" y="0"/>
                </a:moveTo>
                <a:lnTo>
                  <a:pt x="6220398" y="0"/>
                </a:lnTo>
                <a:lnTo>
                  <a:pt x="6220398" y="6220397"/>
                </a:lnTo>
                <a:lnTo>
                  <a:pt x="0" y="622039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07524" name="Freeform 6"/>
          <p:cNvSpPr>
            <a:spLocks noChangeArrowheads="1"/>
          </p:cNvSpPr>
          <p:nvPr/>
        </p:nvSpPr>
        <p:spPr bwMode="auto">
          <a:xfrm>
            <a:off x="1462088" y="2138363"/>
            <a:ext cx="6054725" cy="6054725"/>
          </a:xfrm>
          <a:custGeom>
            <a:avLst/>
            <a:gdLst>
              <a:gd name="T0" fmla="*/ 0 w 6055396"/>
              <a:gd name="T1" fmla="*/ 0 h 6055396"/>
              <a:gd name="T2" fmla="*/ 6055396 w 6055396"/>
              <a:gd name="T3" fmla="*/ 6055396 h 6055396"/>
            </a:gdLst>
            <a:ahLst/>
            <a:cxnLst/>
            <a:rect l="T0" t="T1" r="T2" b="T3"/>
            <a:pathLst>
              <a:path w="6055396" h="6055396">
                <a:moveTo>
                  <a:pt x="0" y="0"/>
                </a:moveTo>
                <a:lnTo>
                  <a:pt x="6055397" y="0"/>
                </a:lnTo>
                <a:lnTo>
                  <a:pt x="6055397" y="6055397"/>
                </a:lnTo>
                <a:lnTo>
                  <a:pt x="0" y="605539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519238" y="2400300"/>
            <a:ext cx="5807075" cy="5532438"/>
            <a:chOff x="0" y="0"/>
            <a:chExt cx="852913" cy="812800"/>
          </a:xfrm>
        </p:grpSpPr>
        <p:sp>
          <p:nvSpPr>
            <p:cNvPr id="107551" name="Freeform 8"/>
            <p:cNvSpPr>
              <a:spLocks noChangeArrowheads="1"/>
            </p:cNvSpPr>
            <p:nvPr/>
          </p:nvSpPr>
          <p:spPr bwMode="auto">
            <a:xfrm>
              <a:off x="0" y="0"/>
              <a:ext cx="852913" cy="812800"/>
            </a:xfrm>
            <a:custGeom>
              <a:avLst/>
              <a:gdLst>
                <a:gd name="T0" fmla="*/ 0 w 852913"/>
                <a:gd name="T1" fmla="*/ 0 h 812800"/>
                <a:gd name="T2" fmla="*/ 852913 w 852913"/>
                <a:gd name="T3" fmla="*/ 812800 h 812800"/>
              </a:gdLst>
              <a:ahLst/>
              <a:cxnLst/>
              <a:rect l="T0" t="T1" r="T2" b="T3"/>
              <a:pathLst>
                <a:path w="852913" h="812800">
                  <a:moveTo>
                    <a:pt x="426456" y="0"/>
                  </a:moveTo>
                  <a:cubicBezTo>
                    <a:pt x="190931" y="0"/>
                    <a:pt x="0" y="181951"/>
                    <a:pt x="0" y="406400"/>
                  </a:cubicBezTo>
                  <a:cubicBezTo>
                    <a:pt x="0" y="630849"/>
                    <a:pt x="190931" y="812800"/>
                    <a:pt x="426456" y="812800"/>
                  </a:cubicBezTo>
                  <a:cubicBezTo>
                    <a:pt x="661982" y="812800"/>
                    <a:pt x="852913" y="630849"/>
                    <a:pt x="852913" y="406400"/>
                  </a:cubicBezTo>
                  <a:cubicBezTo>
                    <a:pt x="852913" y="181951"/>
                    <a:pt x="661982" y="0"/>
                    <a:pt x="426456" y="0"/>
                  </a:cubicBezTo>
                  <a:close/>
                </a:path>
              </a:pathLst>
            </a:custGeom>
            <a:solidFill>
              <a:srgbClr val="FFB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7552" name="TextBox 9"/>
            <p:cNvSpPr txBox="1">
              <a:spLocks noChangeArrowheads="1"/>
            </p:cNvSpPr>
            <p:nvPr/>
          </p:nvSpPr>
          <p:spPr bwMode="auto">
            <a:xfrm>
              <a:off x="79961" y="19050"/>
              <a:ext cx="692992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4" name="Group 10"/>
          <p:cNvGrpSpPr>
            <a:grpSpLocks noChangeAspect="1"/>
          </p:cNvGrpSpPr>
          <p:nvPr/>
        </p:nvGrpSpPr>
        <p:grpSpPr bwMode="auto">
          <a:xfrm>
            <a:off x="1822450" y="2592388"/>
            <a:ext cx="5149850" cy="5148262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t="-16625" b="-16625"/>
              </a:stretch>
            </a:blipFill>
          </p:spPr>
        </p:sp>
      </p:grpSp>
      <p:sp>
        <p:nvSpPr>
          <p:cNvPr id="107527" name="Freeform 12"/>
          <p:cNvSpPr>
            <a:spLocks noChangeArrowheads="1"/>
          </p:cNvSpPr>
          <p:nvPr/>
        </p:nvSpPr>
        <p:spPr bwMode="auto">
          <a:xfrm rot="10800000">
            <a:off x="4397375" y="750888"/>
            <a:ext cx="4392613" cy="8785225"/>
          </a:xfrm>
          <a:custGeom>
            <a:avLst/>
            <a:gdLst>
              <a:gd name="T0" fmla="*/ 0 w 4392637"/>
              <a:gd name="T1" fmla="*/ 0 h 8785274"/>
              <a:gd name="T2" fmla="*/ 4392637 w 4392637"/>
              <a:gd name="T3" fmla="*/ 8785274 h 8785274"/>
            </a:gdLst>
            <a:ahLst/>
            <a:cxnLst/>
            <a:rect l="T0" t="T1" r="T2" b="T3"/>
            <a:pathLst>
              <a:path w="4392637" h="8785274">
                <a:moveTo>
                  <a:pt x="0" y="0"/>
                </a:moveTo>
                <a:lnTo>
                  <a:pt x="4392637" y="0"/>
                </a:lnTo>
                <a:lnTo>
                  <a:pt x="4392637" y="8785274"/>
                </a:lnTo>
                <a:lnTo>
                  <a:pt x="0" y="878527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1303338" y="2352675"/>
            <a:ext cx="431800" cy="431800"/>
            <a:chOff x="0" y="0"/>
            <a:chExt cx="812800" cy="812800"/>
          </a:xfrm>
        </p:grpSpPr>
        <p:sp>
          <p:nvSpPr>
            <p:cNvPr id="107546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AF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7547" name="TextBox 16"/>
            <p:cNvSpPr txBox="1">
              <a:spLocks noChangeArrowheads="1"/>
            </p:cNvSpPr>
            <p:nvPr/>
          </p:nvSpPr>
          <p:spPr bwMode="auto">
            <a:xfrm>
              <a:off x="76200" y="19050"/>
              <a:ext cx="6604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1246188" y="7456488"/>
            <a:ext cx="431800" cy="431800"/>
            <a:chOff x="0" y="0"/>
            <a:chExt cx="812800" cy="812800"/>
          </a:xfrm>
        </p:grpSpPr>
        <p:sp>
          <p:nvSpPr>
            <p:cNvPr id="107544" name="Freeform 18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AF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7545" name="TextBox 19"/>
            <p:cNvSpPr txBox="1">
              <a:spLocks noChangeArrowheads="1"/>
            </p:cNvSpPr>
            <p:nvPr/>
          </p:nvSpPr>
          <p:spPr bwMode="auto">
            <a:xfrm>
              <a:off x="76200" y="19050"/>
              <a:ext cx="6604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103188" y="9090025"/>
            <a:ext cx="2832100" cy="2832100"/>
            <a:chOff x="0" y="0"/>
            <a:chExt cx="812800" cy="812800"/>
          </a:xfrm>
        </p:grpSpPr>
        <p:sp>
          <p:nvSpPr>
            <p:cNvPr id="107542" name="Freeform 21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733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7543" name="TextBox 22"/>
            <p:cNvSpPr txBox="1">
              <a:spLocks noChangeArrowheads="1"/>
            </p:cNvSpPr>
            <p:nvPr/>
          </p:nvSpPr>
          <p:spPr bwMode="auto">
            <a:xfrm>
              <a:off x="76200" y="19050"/>
              <a:ext cx="6604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1822450" y="434975"/>
            <a:ext cx="1187450" cy="1187450"/>
            <a:chOff x="0" y="0"/>
            <a:chExt cx="812800" cy="812800"/>
          </a:xfrm>
        </p:grpSpPr>
        <p:sp>
          <p:nvSpPr>
            <p:cNvPr id="107540" name="Freeform 24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733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7541" name="TextBox 25"/>
            <p:cNvSpPr txBox="1">
              <a:spLocks noChangeArrowheads="1"/>
            </p:cNvSpPr>
            <p:nvPr/>
          </p:nvSpPr>
          <p:spPr bwMode="auto">
            <a:xfrm>
              <a:off x="76200" y="19050"/>
              <a:ext cx="6604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7516813" y="8710613"/>
            <a:ext cx="1050925" cy="1050925"/>
            <a:chOff x="0" y="0"/>
            <a:chExt cx="812800" cy="812800"/>
          </a:xfrm>
        </p:grpSpPr>
        <p:sp>
          <p:nvSpPr>
            <p:cNvPr id="107538" name="Freeform 27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733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7539" name="TextBox 28"/>
            <p:cNvSpPr txBox="1">
              <a:spLocks noChangeArrowheads="1"/>
            </p:cNvSpPr>
            <p:nvPr/>
          </p:nvSpPr>
          <p:spPr bwMode="auto">
            <a:xfrm>
              <a:off x="76200" y="19050"/>
              <a:ext cx="6604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8042275" y="-896938"/>
            <a:ext cx="1795463" cy="1793876"/>
            <a:chOff x="0" y="0"/>
            <a:chExt cx="812800" cy="812800"/>
          </a:xfrm>
        </p:grpSpPr>
        <p:sp>
          <p:nvSpPr>
            <p:cNvPr id="107536" name="Freeform 30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7537" name="TextBox 31"/>
            <p:cNvSpPr txBox="1">
              <a:spLocks noChangeArrowheads="1"/>
            </p:cNvSpPr>
            <p:nvPr/>
          </p:nvSpPr>
          <p:spPr bwMode="auto">
            <a:xfrm>
              <a:off x="76200" y="19050"/>
              <a:ext cx="660400" cy="71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800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sp>
        <p:nvSpPr>
          <p:cNvPr id="107534" name="Freeform 32"/>
          <p:cNvSpPr>
            <a:spLocks noChangeArrowheads="1"/>
          </p:cNvSpPr>
          <p:nvPr/>
        </p:nvSpPr>
        <p:spPr bwMode="auto">
          <a:xfrm>
            <a:off x="8939213" y="8153400"/>
            <a:ext cx="9898062" cy="1116013"/>
          </a:xfrm>
          <a:custGeom>
            <a:avLst/>
            <a:gdLst>
              <a:gd name="T0" fmla="*/ 0 w 9897851"/>
              <a:gd name="T1" fmla="*/ 0 h 1115758"/>
              <a:gd name="T2" fmla="*/ 9897851 w 9897851"/>
              <a:gd name="T3" fmla="*/ 1115758 h 1115758"/>
            </a:gdLst>
            <a:ahLst/>
            <a:cxnLst/>
            <a:rect l="T0" t="T1" r="T2" b="T3"/>
            <a:pathLst>
              <a:path w="9897851" h="1115758">
                <a:moveTo>
                  <a:pt x="0" y="0"/>
                </a:moveTo>
                <a:lnTo>
                  <a:pt x="9897850" y="0"/>
                </a:lnTo>
                <a:lnTo>
                  <a:pt x="9897850" y="1115757"/>
                </a:lnTo>
                <a:lnTo>
                  <a:pt x="0" y="111575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3" name="TextBox 33"/>
          <p:cNvSpPr txBox="1"/>
          <p:nvPr/>
        </p:nvSpPr>
        <p:spPr>
          <a:xfrm>
            <a:off x="9609138" y="4137025"/>
            <a:ext cx="8045450" cy="25511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r" fontAlgn="auto">
              <a:lnSpc>
                <a:spcPts val="98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199">
                <a:solidFill>
                  <a:srgbClr val="000000"/>
                </a:solidFill>
                <a:latin typeface="Poppins Bold"/>
                <a:cs typeface="+mn-cs"/>
              </a:rPr>
              <a:t>Przedszkole “Adaś”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31925" y="765175"/>
            <a:ext cx="13041313" cy="9509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707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896">
                <a:solidFill>
                  <a:srgbClr val="D6801C"/>
                </a:solidFill>
                <a:latin typeface="Poppins Ultra-Bold"/>
                <a:cs typeface="+mn-cs"/>
              </a:rPr>
              <a:t>Zajęcia dodatkowe od 01/01/2024</a:t>
            </a: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028700" y="5464175"/>
            <a:ext cx="1119188" cy="1120775"/>
            <a:chOff x="0" y="0"/>
            <a:chExt cx="812800" cy="812800"/>
          </a:xfrm>
        </p:grpSpPr>
        <p:sp>
          <p:nvSpPr>
            <p:cNvPr id="108589" name="Freeform 4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AF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8590" name="TextBox 5"/>
            <p:cNvSpPr txBox="1">
              <a:spLocks noChangeArrowheads="1"/>
            </p:cNvSpPr>
            <p:nvPr/>
          </p:nvSpPr>
          <p:spPr bwMode="auto">
            <a:xfrm>
              <a:off x="76200" y="38100"/>
              <a:ext cx="660400" cy="69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028700" y="3867150"/>
            <a:ext cx="1119188" cy="1119188"/>
            <a:chOff x="0" y="0"/>
            <a:chExt cx="812800" cy="812800"/>
          </a:xfrm>
        </p:grpSpPr>
        <p:sp>
          <p:nvSpPr>
            <p:cNvPr id="108587" name="Freeform 7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AF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8588" name="TextBox 8"/>
            <p:cNvSpPr txBox="1">
              <a:spLocks noChangeArrowheads="1"/>
            </p:cNvSpPr>
            <p:nvPr/>
          </p:nvSpPr>
          <p:spPr bwMode="auto">
            <a:xfrm>
              <a:off x="76200" y="38100"/>
              <a:ext cx="660400" cy="69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1028700" y="2268538"/>
            <a:ext cx="1119188" cy="1120775"/>
            <a:chOff x="0" y="0"/>
            <a:chExt cx="812800" cy="812800"/>
          </a:xfrm>
        </p:grpSpPr>
        <p:sp>
          <p:nvSpPr>
            <p:cNvPr id="108585" name="Freeform 10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AF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8586" name="TextBox 11"/>
            <p:cNvSpPr txBox="1">
              <a:spLocks noChangeArrowheads="1"/>
            </p:cNvSpPr>
            <p:nvPr/>
          </p:nvSpPr>
          <p:spPr bwMode="auto">
            <a:xfrm>
              <a:off x="76200" y="38100"/>
              <a:ext cx="660400" cy="69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1028700" y="8488363"/>
            <a:ext cx="1119188" cy="1119187"/>
            <a:chOff x="0" y="0"/>
            <a:chExt cx="812800" cy="812800"/>
          </a:xfrm>
        </p:grpSpPr>
        <p:sp>
          <p:nvSpPr>
            <p:cNvPr id="108583" name="Freeform 13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AF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8584" name="TextBox 14"/>
            <p:cNvSpPr txBox="1">
              <a:spLocks noChangeArrowheads="1"/>
            </p:cNvSpPr>
            <p:nvPr/>
          </p:nvSpPr>
          <p:spPr bwMode="auto">
            <a:xfrm>
              <a:off x="76200" y="38100"/>
              <a:ext cx="660400" cy="69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1028700" y="6975475"/>
            <a:ext cx="1119188" cy="1120775"/>
            <a:chOff x="0" y="0"/>
            <a:chExt cx="812800" cy="812800"/>
          </a:xfrm>
        </p:grpSpPr>
        <p:sp>
          <p:nvSpPr>
            <p:cNvPr id="108581" name="Freeform 16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AF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8582" name="TextBox 17"/>
            <p:cNvSpPr txBox="1">
              <a:spLocks noChangeArrowheads="1"/>
            </p:cNvSpPr>
            <p:nvPr/>
          </p:nvSpPr>
          <p:spPr bwMode="auto">
            <a:xfrm>
              <a:off x="76200" y="38100"/>
              <a:ext cx="660400" cy="69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sp>
        <p:nvSpPr>
          <p:cNvPr id="108552" name="Freeform 18"/>
          <p:cNvSpPr>
            <a:spLocks noChangeArrowheads="1"/>
          </p:cNvSpPr>
          <p:nvPr/>
        </p:nvSpPr>
        <p:spPr bwMode="auto">
          <a:xfrm>
            <a:off x="3440113" y="3590925"/>
            <a:ext cx="803275" cy="804863"/>
          </a:xfrm>
          <a:custGeom>
            <a:avLst/>
            <a:gdLst>
              <a:gd name="T0" fmla="*/ 0 w 804377"/>
              <a:gd name="T1" fmla="*/ 0 h 804377"/>
              <a:gd name="T2" fmla="*/ 804377 w 804377"/>
              <a:gd name="T3" fmla="*/ 804377 h 804377"/>
            </a:gdLst>
            <a:ahLst/>
            <a:cxnLst/>
            <a:rect l="T0" t="T1" r="T2" b="T3"/>
            <a:pathLst>
              <a:path w="804377" h="804377">
                <a:moveTo>
                  <a:pt x="0" y="0"/>
                </a:moveTo>
                <a:lnTo>
                  <a:pt x="804377" y="0"/>
                </a:lnTo>
                <a:lnTo>
                  <a:pt x="804377" y="804377"/>
                </a:lnTo>
                <a:lnTo>
                  <a:pt x="0" y="80437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08553" name="Freeform 19"/>
          <p:cNvSpPr>
            <a:spLocks noChangeArrowheads="1"/>
          </p:cNvSpPr>
          <p:nvPr/>
        </p:nvSpPr>
        <p:spPr bwMode="auto">
          <a:xfrm>
            <a:off x="5597525" y="3621088"/>
            <a:ext cx="774700" cy="774700"/>
          </a:xfrm>
          <a:custGeom>
            <a:avLst/>
            <a:gdLst>
              <a:gd name="T0" fmla="*/ 0 w 775078"/>
              <a:gd name="T1" fmla="*/ 0 h 775078"/>
              <a:gd name="T2" fmla="*/ 775078 w 775078"/>
              <a:gd name="T3" fmla="*/ 775078 h 775078"/>
            </a:gdLst>
            <a:ahLst/>
            <a:cxnLst/>
            <a:rect l="T0" t="T1" r="T2" b="T3"/>
            <a:pathLst>
              <a:path w="775078" h="775078">
                <a:moveTo>
                  <a:pt x="0" y="0"/>
                </a:moveTo>
                <a:lnTo>
                  <a:pt x="775078" y="0"/>
                </a:lnTo>
                <a:lnTo>
                  <a:pt x="775078" y="775078"/>
                </a:lnTo>
                <a:lnTo>
                  <a:pt x="0" y="775078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08554" name="Freeform 20"/>
          <p:cNvSpPr>
            <a:spLocks noChangeArrowheads="1"/>
          </p:cNvSpPr>
          <p:nvPr/>
        </p:nvSpPr>
        <p:spPr bwMode="auto">
          <a:xfrm>
            <a:off x="7027863" y="5019675"/>
            <a:ext cx="804862" cy="804863"/>
          </a:xfrm>
          <a:custGeom>
            <a:avLst/>
            <a:gdLst>
              <a:gd name="T0" fmla="*/ 0 w 804377"/>
              <a:gd name="T1" fmla="*/ 0 h 804377"/>
              <a:gd name="T2" fmla="*/ 804377 w 804377"/>
              <a:gd name="T3" fmla="*/ 804377 h 804377"/>
            </a:gdLst>
            <a:ahLst/>
            <a:cxnLst/>
            <a:rect l="T0" t="T1" r="T2" b="T3"/>
            <a:pathLst>
              <a:path w="804377" h="804377">
                <a:moveTo>
                  <a:pt x="0" y="0"/>
                </a:moveTo>
                <a:lnTo>
                  <a:pt x="804377" y="0"/>
                </a:lnTo>
                <a:lnTo>
                  <a:pt x="804377" y="804377"/>
                </a:lnTo>
                <a:lnTo>
                  <a:pt x="0" y="80437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08555" name="Freeform 21"/>
          <p:cNvSpPr>
            <a:spLocks noChangeArrowheads="1"/>
          </p:cNvSpPr>
          <p:nvPr/>
        </p:nvSpPr>
        <p:spPr bwMode="auto">
          <a:xfrm>
            <a:off x="7027863" y="7005638"/>
            <a:ext cx="923925" cy="915987"/>
          </a:xfrm>
          <a:custGeom>
            <a:avLst/>
            <a:gdLst>
              <a:gd name="T0" fmla="*/ 0 w 923961"/>
              <a:gd name="T1" fmla="*/ 0 h 915876"/>
              <a:gd name="T2" fmla="*/ 923961 w 923961"/>
              <a:gd name="T3" fmla="*/ 915876 h 915876"/>
            </a:gdLst>
            <a:ahLst/>
            <a:cxnLst/>
            <a:rect l="T0" t="T1" r="T2" b="T3"/>
            <a:pathLst>
              <a:path w="923961" h="915876">
                <a:moveTo>
                  <a:pt x="0" y="0"/>
                </a:moveTo>
                <a:lnTo>
                  <a:pt x="923961" y="0"/>
                </a:lnTo>
                <a:lnTo>
                  <a:pt x="923961" y="915876"/>
                </a:lnTo>
                <a:lnTo>
                  <a:pt x="0" y="91587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08556" name="TextBox 22"/>
          <p:cNvSpPr txBox="1">
            <a:spLocks noChangeArrowheads="1"/>
          </p:cNvSpPr>
          <p:nvPr/>
        </p:nvSpPr>
        <p:spPr bwMode="auto">
          <a:xfrm>
            <a:off x="3440113" y="2503488"/>
            <a:ext cx="5033962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4475"/>
              </a:lnSpc>
            </a:pPr>
            <a:r>
              <a:rPr lang="en-US" sz="3200">
                <a:solidFill>
                  <a:srgbClr val="D6801C"/>
                </a:solidFill>
                <a:latin typeface="Poppins Ultra-Bold" charset="-18"/>
              </a:rPr>
              <a:t>zajęcia taneczne </a:t>
            </a:r>
          </a:p>
        </p:txBody>
      </p:sp>
      <p:sp>
        <p:nvSpPr>
          <p:cNvPr id="108557" name="TextBox 23"/>
          <p:cNvSpPr txBox="1">
            <a:spLocks noChangeArrowheads="1"/>
          </p:cNvSpPr>
          <p:nvPr/>
        </p:nvSpPr>
        <p:spPr bwMode="auto">
          <a:xfrm>
            <a:off x="3479800" y="4129088"/>
            <a:ext cx="360362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4475"/>
              </a:lnSpc>
            </a:pPr>
            <a:r>
              <a:rPr lang="en-US" sz="3200">
                <a:solidFill>
                  <a:srgbClr val="D6801C"/>
                </a:solidFill>
                <a:latin typeface="Poppins Ultra-Bold" charset="-18"/>
              </a:rPr>
              <a:t>język angielski</a:t>
            </a:r>
          </a:p>
        </p:txBody>
      </p:sp>
      <p:sp>
        <p:nvSpPr>
          <p:cNvPr id="108558" name="TextBox 24"/>
          <p:cNvSpPr txBox="1">
            <a:spLocks noChangeArrowheads="1"/>
          </p:cNvSpPr>
          <p:nvPr/>
        </p:nvSpPr>
        <p:spPr bwMode="auto">
          <a:xfrm>
            <a:off x="3481388" y="5738813"/>
            <a:ext cx="310832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4475"/>
              </a:lnSpc>
            </a:pPr>
            <a:r>
              <a:rPr lang="en-US" sz="3200">
                <a:solidFill>
                  <a:srgbClr val="D6801C"/>
                </a:solidFill>
                <a:latin typeface="Poppins Ultra-Bold" charset="-18"/>
              </a:rPr>
              <a:t>religia</a:t>
            </a:r>
          </a:p>
        </p:txBody>
      </p:sp>
      <p:sp>
        <p:nvSpPr>
          <p:cNvPr id="108559" name="TextBox 25"/>
          <p:cNvSpPr txBox="1">
            <a:spLocks noChangeArrowheads="1"/>
          </p:cNvSpPr>
          <p:nvPr/>
        </p:nvSpPr>
        <p:spPr bwMode="auto">
          <a:xfrm>
            <a:off x="3516313" y="7107238"/>
            <a:ext cx="4316412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4475"/>
              </a:lnSpc>
            </a:pPr>
            <a:r>
              <a:rPr lang="en-US" sz="3200">
                <a:solidFill>
                  <a:srgbClr val="D6801C"/>
                </a:solidFill>
                <a:latin typeface="Poppins Ultra-Bold" charset="-18"/>
              </a:rPr>
              <a:t>zajęcia teatralne </a:t>
            </a:r>
          </a:p>
        </p:txBody>
      </p:sp>
      <p:sp>
        <p:nvSpPr>
          <p:cNvPr id="108560" name="TextBox 26"/>
          <p:cNvSpPr txBox="1">
            <a:spLocks noChangeArrowheads="1"/>
          </p:cNvSpPr>
          <p:nvPr/>
        </p:nvSpPr>
        <p:spPr bwMode="auto">
          <a:xfrm>
            <a:off x="3516313" y="8721725"/>
            <a:ext cx="3621087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4475"/>
              </a:lnSpc>
            </a:pPr>
            <a:r>
              <a:rPr lang="en-US" sz="3200">
                <a:solidFill>
                  <a:srgbClr val="D6801C"/>
                </a:solidFill>
                <a:latin typeface="Poppins Ultra-Bold" charset="-18"/>
              </a:rPr>
              <a:t>koncerty</a:t>
            </a:r>
          </a:p>
        </p:txBody>
      </p: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8975725" y="2268538"/>
            <a:ext cx="1120775" cy="1120775"/>
            <a:chOff x="0" y="0"/>
            <a:chExt cx="812800" cy="812800"/>
          </a:xfrm>
        </p:grpSpPr>
        <p:sp>
          <p:nvSpPr>
            <p:cNvPr id="108579" name="Freeform 28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AF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8580" name="TextBox 29"/>
            <p:cNvSpPr txBox="1">
              <a:spLocks noChangeArrowheads="1"/>
            </p:cNvSpPr>
            <p:nvPr/>
          </p:nvSpPr>
          <p:spPr bwMode="auto">
            <a:xfrm>
              <a:off x="76200" y="38100"/>
              <a:ext cx="660400" cy="69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8975725" y="3736975"/>
            <a:ext cx="1120775" cy="1119188"/>
            <a:chOff x="0" y="0"/>
            <a:chExt cx="812800" cy="812800"/>
          </a:xfrm>
        </p:grpSpPr>
        <p:sp>
          <p:nvSpPr>
            <p:cNvPr id="108577" name="Freeform 31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AF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8578" name="TextBox 32"/>
            <p:cNvSpPr txBox="1">
              <a:spLocks noChangeArrowheads="1"/>
            </p:cNvSpPr>
            <p:nvPr/>
          </p:nvSpPr>
          <p:spPr bwMode="auto">
            <a:xfrm>
              <a:off x="76200" y="38100"/>
              <a:ext cx="660400" cy="69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8975725" y="5305425"/>
            <a:ext cx="1120775" cy="1119188"/>
            <a:chOff x="0" y="0"/>
            <a:chExt cx="812800" cy="812800"/>
          </a:xfrm>
        </p:grpSpPr>
        <p:sp>
          <p:nvSpPr>
            <p:cNvPr id="108575" name="Freeform 34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AF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8576" name="TextBox 35"/>
            <p:cNvSpPr txBox="1">
              <a:spLocks noChangeArrowheads="1"/>
            </p:cNvSpPr>
            <p:nvPr/>
          </p:nvSpPr>
          <p:spPr bwMode="auto">
            <a:xfrm>
              <a:off x="76200" y="38100"/>
              <a:ext cx="660400" cy="69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11" name="Group 36"/>
          <p:cNvGrpSpPr>
            <a:grpSpLocks/>
          </p:cNvGrpSpPr>
          <p:nvPr/>
        </p:nvGrpSpPr>
        <p:grpSpPr bwMode="auto">
          <a:xfrm>
            <a:off x="8975725" y="6873875"/>
            <a:ext cx="1120775" cy="1120775"/>
            <a:chOff x="0" y="0"/>
            <a:chExt cx="812800" cy="812800"/>
          </a:xfrm>
        </p:grpSpPr>
        <p:sp>
          <p:nvSpPr>
            <p:cNvPr id="108573" name="Freeform 37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AF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8574" name="TextBox 38"/>
            <p:cNvSpPr txBox="1">
              <a:spLocks noChangeArrowheads="1"/>
            </p:cNvSpPr>
            <p:nvPr/>
          </p:nvSpPr>
          <p:spPr bwMode="auto">
            <a:xfrm>
              <a:off x="76200" y="38100"/>
              <a:ext cx="660400" cy="69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grpSp>
        <p:nvGrpSpPr>
          <p:cNvPr id="12" name="Group 39"/>
          <p:cNvGrpSpPr>
            <a:grpSpLocks/>
          </p:cNvGrpSpPr>
          <p:nvPr/>
        </p:nvGrpSpPr>
        <p:grpSpPr bwMode="auto">
          <a:xfrm>
            <a:off x="8975725" y="8443913"/>
            <a:ext cx="1120775" cy="1119187"/>
            <a:chOff x="0" y="0"/>
            <a:chExt cx="812800" cy="812800"/>
          </a:xfrm>
        </p:grpSpPr>
        <p:sp>
          <p:nvSpPr>
            <p:cNvPr id="108571" name="Freeform 40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0 w 812800"/>
                <a:gd name="T1" fmla="*/ 0 h 812800"/>
                <a:gd name="T2" fmla="*/ 812800 w 812800"/>
                <a:gd name="T3" fmla="*/ 812800 h 812800"/>
              </a:gdLst>
              <a:ahLst/>
              <a:cxnLst/>
              <a:rect l="T0" t="T1" r="T2" b="T3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AF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8572" name="TextBox 41"/>
            <p:cNvSpPr txBox="1">
              <a:spLocks noChangeArrowheads="1"/>
            </p:cNvSpPr>
            <p:nvPr/>
          </p:nvSpPr>
          <p:spPr bwMode="auto">
            <a:xfrm>
              <a:off x="76200" y="38100"/>
              <a:ext cx="660400" cy="69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sp>
        <p:nvSpPr>
          <p:cNvPr id="108566" name="TextBox 42"/>
          <p:cNvSpPr txBox="1">
            <a:spLocks noChangeArrowheads="1"/>
          </p:cNvSpPr>
          <p:nvPr/>
        </p:nvSpPr>
        <p:spPr bwMode="auto">
          <a:xfrm>
            <a:off x="10506075" y="2503488"/>
            <a:ext cx="50339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4475"/>
              </a:lnSpc>
            </a:pPr>
            <a:r>
              <a:rPr lang="en-US" sz="3200">
                <a:solidFill>
                  <a:srgbClr val="D6801C"/>
                </a:solidFill>
                <a:latin typeface="Poppins Ultra-Bold" charset="-18"/>
              </a:rPr>
              <a:t>muzykoterapia</a:t>
            </a:r>
          </a:p>
        </p:txBody>
      </p:sp>
      <p:sp>
        <p:nvSpPr>
          <p:cNvPr id="108567" name="TextBox 43"/>
          <p:cNvSpPr txBox="1">
            <a:spLocks noChangeArrowheads="1"/>
          </p:cNvSpPr>
          <p:nvPr/>
        </p:nvSpPr>
        <p:spPr bwMode="auto">
          <a:xfrm>
            <a:off x="10506075" y="3889375"/>
            <a:ext cx="5033963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4475"/>
              </a:lnSpc>
            </a:pPr>
            <a:r>
              <a:rPr lang="en-US" sz="3200">
                <a:solidFill>
                  <a:srgbClr val="D6801C"/>
                </a:solidFill>
                <a:latin typeface="Poppins Ultra-Bold" charset="-18"/>
              </a:rPr>
              <a:t>bajkoterapia</a:t>
            </a:r>
          </a:p>
        </p:txBody>
      </p:sp>
      <p:sp>
        <p:nvSpPr>
          <p:cNvPr id="108568" name="TextBox 44"/>
          <p:cNvSpPr txBox="1">
            <a:spLocks noChangeArrowheads="1"/>
          </p:cNvSpPr>
          <p:nvPr/>
        </p:nvSpPr>
        <p:spPr bwMode="auto">
          <a:xfrm>
            <a:off x="10534650" y="5643563"/>
            <a:ext cx="5033963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4475"/>
              </a:lnSpc>
            </a:pPr>
            <a:r>
              <a:rPr lang="en-US" sz="3200">
                <a:solidFill>
                  <a:srgbClr val="D6801C"/>
                </a:solidFill>
                <a:latin typeface="Poppins Ultra-Bold" charset="-18"/>
              </a:rPr>
              <a:t>zajęcia w terenie </a:t>
            </a:r>
          </a:p>
        </p:txBody>
      </p:sp>
      <p:sp>
        <p:nvSpPr>
          <p:cNvPr id="108569" name="TextBox 45"/>
          <p:cNvSpPr txBox="1">
            <a:spLocks noChangeArrowheads="1"/>
          </p:cNvSpPr>
          <p:nvPr/>
        </p:nvSpPr>
        <p:spPr bwMode="auto">
          <a:xfrm>
            <a:off x="10534650" y="7137400"/>
            <a:ext cx="5033963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4475"/>
              </a:lnSpc>
            </a:pPr>
            <a:r>
              <a:rPr lang="en-US" sz="3200">
                <a:solidFill>
                  <a:srgbClr val="D6801C"/>
                </a:solidFill>
                <a:latin typeface="Poppins Ultra-Bold" charset="-18"/>
              </a:rPr>
              <a:t>robotyka </a:t>
            </a:r>
          </a:p>
        </p:txBody>
      </p:sp>
      <p:sp>
        <p:nvSpPr>
          <p:cNvPr id="108570" name="TextBox 46"/>
          <p:cNvSpPr txBox="1">
            <a:spLocks noChangeArrowheads="1"/>
          </p:cNvSpPr>
          <p:nvPr/>
        </p:nvSpPr>
        <p:spPr bwMode="auto">
          <a:xfrm>
            <a:off x="10534650" y="8721725"/>
            <a:ext cx="5033963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4475"/>
              </a:lnSpc>
            </a:pPr>
            <a:r>
              <a:rPr lang="en-US" sz="3200">
                <a:solidFill>
                  <a:srgbClr val="D6801C"/>
                </a:solidFill>
                <a:latin typeface="Poppins Ultra-Bold" charset="-18"/>
              </a:rPr>
              <a:t>logopeda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Freeform 2"/>
          <p:cNvSpPr>
            <a:spLocks noChangeArrowheads="1"/>
          </p:cNvSpPr>
          <p:nvPr/>
        </p:nvSpPr>
        <p:spPr bwMode="auto">
          <a:xfrm>
            <a:off x="11144264" y="-428664"/>
            <a:ext cx="11717338" cy="11718926"/>
          </a:xfrm>
          <a:custGeom>
            <a:avLst/>
            <a:gdLst>
              <a:gd name="T0" fmla="*/ 0 w 11718284"/>
              <a:gd name="T1" fmla="*/ 0 h 11718284"/>
              <a:gd name="T2" fmla="*/ 11718284 w 11718284"/>
              <a:gd name="T3" fmla="*/ 11718284 h 11718284"/>
            </a:gdLst>
            <a:ahLst/>
            <a:cxnLst/>
            <a:rect l="T0" t="T1" r="T2" b="T3"/>
            <a:pathLst>
              <a:path w="11718284" h="11718284">
                <a:moveTo>
                  <a:pt x="0" y="0"/>
                </a:moveTo>
                <a:lnTo>
                  <a:pt x="11718284" y="0"/>
                </a:lnTo>
                <a:lnTo>
                  <a:pt x="11718284" y="11718284"/>
                </a:lnTo>
                <a:lnTo>
                  <a:pt x="0" y="1171828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20835" name="Freeform 3"/>
          <p:cNvSpPr>
            <a:spLocks noChangeArrowheads="1"/>
          </p:cNvSpPr>
          <p:nvPr/>
        </p:nvSpPr>
        <p:spPr bwMode="auto">
          <a:xfrm>
            <a:off x="11214100" y="366713"/>
            <a:ext cx="1004888" cy="1004887"/>
          </a:xfrm>
          <a:custGeom>
            <a:avLst/>
            <a:gdLst>
              <a:gd name="T0" fmla="*/ 0 w 1004905"/>
              <a:gd name="T1" fmla="*/ 0 h 1004905"/>
              <a:gd name="T2" fmla="*/ 1004905 w 1004905"/>
              <a:gd name="T3" fmla="*/ 1004905 h 1004905"/>
            </a:gdLst>
            <a:ahLst/>
            <a:cxnLst/>
            <a:rect l="T0" t="T1" r="T2" b="T3"/>
            <a:pathLst>
              <a:path w="1004905" h="1004905">
                <a:moveTo>
                  <a:pt x="0" y="0"/>
                </a:moveTo>
                <a:lnTo>
                  <a:pt x="1004906" y="0"/>
                </a:lnTo>
                <a:lnTo>
                  <a:pt x="1004906" y="1004905"/>
                </a:lnTo>
                <a:lnTo>
                  <a:pt x="0" y="100490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20836" name="TextBox 4"/>
          <p:cNvSpPr txBox="1">
            <a:spLocks noChangeArrowheads="1"/>
          </p:cNvSpPr>
          <p:nvPr/>
        </p:nvSpPr>
        <p:spPr bwMode="auto">
          <a:xfrm>
            <a:off x="1000068" y="1500162"/>
            <a:ext cx="9550457" cy="7271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ts val="6300"/>
              </a:lnSpc>
            </a:pPr>
            <a:r>
              <a:rPr lang="pl-PL" sz="4500" dirty="0" smtClean="0">
                <a:solidFill>
                  <a:srgbClr val="D6801C"/>
                </a:solidFill>
                <a:latin typeface="Poppins Bold" charset="-18"/>
              </a:rPr>
              <a:t> </a:t>
            </a:r>
            <a:r>
              <a:rPr lang="pl-PL" sz="3200" dirty="0" smtClean="0">
                <a:solidFill>
                  <a:srgbClr val="D6801C"/>
                </a:solidFill>
                <a:latin typeface="Poppins Bold" charset="-18"/>
              </a:rPr>
              <a:t>Inne sprawy podnoszone przez rodziców:</a:t>
            </a:r>
            <a:endParaRPr lang="pl-PL" sz="3200" dirty="0">
              <a:latin typeface="Calibri" pitchFamily="34" charset="0"/>
            </a:endParaRPr>
          </a:p>
          <a:p>
            <a:pPr marL="971550" lvl="1" indent="-485775">
              <a:lnSpc>
                <a:spcPts val="6300"/>
              </a:lnSpc>
            </a:pPr>
            <a:r>
              <a:rPr lang="pl-PL" sz="3600" dirty="0" smtClean="0">
                <a:solidFill>
                  <a:srgbClr val="D6801C"/>
                </a:solidFill>
                <a:latin typeface="Poppins Bold" charset="-18"/>
              </a:rPr>
              <a:t>- </a:t>
            </a:r>
            <a:r>
              <a:rPr lang="pl-PL" sz="2800" dirty="0" smtClean="0">
                <a:solidFill>
                  <a:srgbClr val="D6801C"/>
                </a:solidFill>
                <a:latin typeface="Poppins Bold" charset="-18"/>
              </a:rPr>
              <a:t>Aneks do umowy</a:t>
            </a:r>
          </a:p>
          <a:p>
            <a:pPr marL="971550" lvl="1" indent="-485775">
              <a:lnSpc>
                <a:spcPts val="6300"/>
              </a:lnSpc>
            </a:pPr>
            <a:r>
              <a:rPr lang="pl-PL" sz="2800" dirty="0" smtClean="0">
                <a:solidFill>
                  <a:srgbClr val="D6801C"/>
                </a:solidFill>
                <a:latin typeface="Poppins Bold" charset="-18"/>
              </a:rPr>
              <a:t>-  Plan pozyskania sponsorów oraz środków unijnych</a:t>
            </a:r>
          </a:p>
          <a:p>
            <a:pPr marL="971550" lvl="1" indent="-485775">
              <a:lnSpc>
                <a:spcPts val="6300"/>
              </a:lnSpc>
            </a:pPr>
            <a:r>
              <a:rPr lang="pl-PL" sz="2800" dirty="0" smtClean="0">
                <a:solidFill>
                  <a:srgbClr val="D6801C"/>
                </a:solidFill>
                <a:latin typeface="Poppins Bold" charset="-18"/>
              </a:rPr>
              <a:t>-Wyciąganie konsekwencji dyscyplinarnych na linii nauczyciel –uczeń, nauczyciel rodzic</a:t>
            </a:r>
          </a:p>
          <a:p>
            <a:pPr marL="971550" lvl="1" indent="-485775">
              <a:lnSpc>
                <a:spcPts val="6300"/>
              </a:lnSpc>
              <a:buFontTx/>
              <a:buChar char="-"/>
            </a:pPr>
            <a:r>
              <a:rPr lang="pl-PL" sz="2800" dirty="0" smtClean="0">
                <a:solidFill>
                  <a:srgbClr val="D6801C"/>
                </a:solidFill>
                <a:latin typeface="Poppins Bold" charset="-18"/>
              </a:rPr>
              <a:t>Podniesienie rangi Rady Rodziców</a:t>
            </a:r>
          </a:p>
          <a:p>
            <a:pPr marL="971550" lvl="1" indent="-485775">
              <a:lnSpc>
                <a:spcPts val="6300"/>
              </a:lnSpc>
            </a:pPr>
            <a:r>
              <a:rPr lang="pl-PL" sz="2800" dirty="0" smtClean="0">
                <a:solidFill>
                  <a:srgbClr val="D6801C"/>
                </a:solidFill>
                <a:latin typeface="Poppins Bold" charset="-18"/>
              </a:rPr>
              <a:t>- Przyjęcie do stowarzyszenia i zarządu </a:t>
            </a:r>
            <a:r>
              <a:rPr lang="pl-PL" sz="2800" dirty="0" smtClean="0">
                <a:solidFill>
                  <a:srgbClr val="D6801C"/>
                </a:solidFill>
                <a:latin typeface="Poppins Bold" charset="-18"/>
              </a:rPr>
              <a:t>przedstawicieli rodziców.</a:t>
            </a:r>
            <a:endParaRPr lang="pl-PL" sz="2800" dirty="0" smtClean="0">
              <a:solidFill>
                <a:srgbClr val="D6801C"/>
              </a:solidFill>
              <a:latin typeface="Poppins Bold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074" name="Group 2"/>
          <p:cNvGrpSpPr>
            <a:grpSpLocks/>
          </p:cNvGrpSpPr>
          <p:nvPr/>
        </p:nvGrpSpPr>
        <p:grpSpPr bwMode="auto">
          <a:xfrm>
            <a:off x="-1320800" y="-979488"/>
            <a:ext cx="20929600" cy="11928476"/>
            <a:chOff x="0" y="0"/>
            <a:chExt cx="5512611" cy="3141615"/>
          </a:xfrm>
        </p:grpSpPr>
        <p:sp>
          <p:nvSpPr>
            <p:cNvPr id="131079" name="Freeform 3"/>
            <p:cNvSpPr>
              <a:spLocks noChangeArrowheads="1"/>
            </p:cNvSpPr>
            <p:nvPr/>
          </p:nvSpPr>
          <p:spPr bwMode="auto">
            <a:xfrm>
              <a:off x="0" y="0"/>
              <a:ext cx="5512611" cy="3141615"/>
            </a:xfrm>
            <a:custGeom>
              <a:avLst/>
              <a:gdLst>
                <a:gd name="T0" fmla="*/ 0 w 5512611"/>
                <a:gd name="T1" fmla="*/ 0 h 3141615"/>
                <a:gd name="T2" fmla="*/ 5512611 w 5512611"/>
                <a:gd name="T3" fmla="*/ 3141615 h 3141615"/>
              </a:gdLst>
              <a:ahLst/>
              <a:cxnLst/>
              <a:rect l="T0" t="T1" r="T2" b="T3"/>
              <a:pathLst>
                <a:path w="5512611" h="3141615">
                  <a:moveTo>
                    <a:pt x="0" y="0"/>
                  </a:moveTo>
                  <a:lnTo>
                    <a:pt x="5512611" y="0"/>
                  </a:lnTo>
                  <a:lnTo>
                    <a:pt x="5512611" y="3141615"/>
                  </a:lnTo>
                  <a:lnTo>
                    <a:pt x="0" y="3141615"/>
                  </a:lnTo>
                  <a:close/>
                </a:path>
              </a:pathLst>
            </a:custGeom>
            <a:solidFill>
              <a:srgbClr val="D6801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31080" name="TextBox 4"/>
            <p:cNvSpPr txBox="1">
              <a:spLocks noChangeArrowheads="1"/>
            </p:cNvSpPr>
            <p:nvPr/>
          </p:nvSpPr>
          <p:spPr bwMode="auto">
            <a:xfrm>
              <a:off x="0" y="-38100"/>
              <a:ext cx="5512611" cy="3179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833563" y="4465638"/>
            <a:ext cx="14620875" cy="425757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832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949" dirty="0" err="1">
                <a:solidFill>
                  <a:srgbClr val="FAFAF8"/>
                </a:solidFill>
                <a:latin typeface="Poppins Bold"/>
                <a:cs typeface="+mn-cs"/>
              </a:rPr>
              <a:t>Stowarzyszenie</a:t>
            </a:r>
            <a:r>
              <a:rPr lang="en-US" sz="5949" dirty="0">
                <a:solidFill>
                  <a:srgbClr val="FAFAF8"/>
                </a:solidFill>
                <a:latin typeface="Poppins Bold"/>
                <a:cs typeface="+mn-cs"/>
              </a:rPr>
              <a:t>, </a:t>
            </a:r>
            <a:r>
              <a:rPr lang="pl-PL" sz="5949" dirty="0" smtClean="0">
                <a:solidFill>
                  <a:srgbClr val="FAFAF8"/>
                </a:solidFill>
                <a:latin typeface="Poppins Bold"/>
                <a:cs typeface="+mn-cs"/>
              </a:rPr>
              <a:t> </a:t>
            </a:r>
            <a:r>
              <a:rPr lang="en-US" sz="5949" dirty="0" err="1" smtClean="0">
                <a:solidFill>
                  <a:srgbClr val="FAFAF8"/>
                </a:solidFill>
                <a:latin typeface="Poppins Bold"/>
                <a:cs typeface="+mn-cs"/>
              </a:rPr>
              <a:t>szkoła</a:t>
            </a:r>
            <a:r>
              <a:rPr lang="en-US" sz="5949" dirty="0" smtClean="0">
                <a:solidFill>
                  <a:srgbClr val="FAFAF8"/>
                </a:solidFill>
                <a:latin typeface="Poppins Bold"/>
                <a:cs typeface="+mn-cs"/>
              </a:rPr>
              <a:t> </a:t>
            </a:r>
            <a:r>
              <a:rPr lang="en-US" sz="5949" dirty="0">
                <a:solidFill>
                  <a:srgbClr val="FAFAF8"/>
                </a:solidFill>
                <a:latin typeface="Poppins Bold"/>
                <a:cs typeface="+mn-cs"/>
              </a:rPr>
              <a:t>, </a:t>
            </a:r>
            <a:r>
              <a:rPr lang="en-US" sz="5949" dirty="0" err="1">
                <a:solidFill>
                  <a:srgbClr val="FAFAF8"/>
                </a:solidFill>
                <a:latin typeface="Poppins Bold"/>
                <a:cs typeface="+mn-cs"/>
              </a:rPr>
              <a:t>przedszkole</a:t>
            </a:r>
            <a:r>
              <a:rPr lang="en-US" sz="5949" dirty="0">
                <a:solidFill>
                  <a:srgbClr val="FAFAF8"/>
                </a:solidFill>
                <a:latin typeface="Poppins Bold"/>
                <a:cs typeface="+mn-cs"/>
              </a:rPr>
              <a:t>, </a:t>
            </a:r>
            <a:r>
              <a:rPr lang="en-US" sz="5949" dirty="0" err="1">
                <a:solidFill>
                  <a:srgbClr val="FAFAF8"/>
                </a:solidFill>
                <a:latin typeface="Poppins Bold"/>
                <a:cs typeface="+mn-cs"/>
              </a:rPr>
              <a:t>żłobek</a:t>
            </a:r>
            <a:r>
              <a:rPr lang="en-US" sz="5949" dirty="0">
                <a:solidFill>
                  <a:srgbClr val="FAFAF8"/>
                </a:solidFill>
                <a:latin typeface="Poppins Bold"/>
                <a:cs typeface="+mn-cs"/>
              </a:rPr>
              <a:t> </a:t>
            </a:r>
            <a:r>
              <a:rPr lang="en-US" sz="5949" dirty="0" err="1">
                <a:solidFill>
                  <a:srgbClr val="FAFAF8"/>
                </a:solidFill>
                <a:latin typeface="Poppins Bold"/>
                <a:cs typeface="+mn-cs"/>
              </a:rPr>
              <a:t>istnieją</a:t>
            </a:r>
            <a:r>
              <a:rPr lang="en-US" sz="5949" dirty="0">
                <a:solidFill>
                  <a:srgbClr val="FAFAF8"/>
                </a:solidFill>
                <a:latin typeface="Poppins Bold"/>
                <a:cs typeface="+mn-cs"/>
              </a:rPr>
              <a:t> </a:t>
            </a:r>
            <a:r>
              <a:rPr lang="en-US" sz="5949" dirty="0" err="1">
                <a:solidFill>
                  <a:srgbClr val="FAFAF8"/>
                </a:solidFill>
                <a:latin typeface="Poppins Bold"/>
                <a:cs typeface="+mn-cs"/>
              </a:rPr>
              <a:t>i</a:t>
            </a:r>
            <a:r>
              <a:rPr lang="en-US" sz="5949" dirty="0">
                <a:solidFill>
                  <a:srgbClr val="FAFAF8"/>
                </a:solidFill>
                <a:latin typeface="Poppins Bold"/>
                <a:cs typeface="+mn-cs"/>
              </a:rPr>
              <a:t> </a:t>
            </a:r>
            <a:r>
              <a:rPr lang="en-US" sz="5949" dirty="0" smtClean="0">
                <a:solidFill>
                  <a:srgbClr val="FAFAF8"/>
                </a:solidFill>
                <a:latin typeface="Poppins Bold"/>
                <a:cs typeface="+mn-cs"/>
              </a:rPr>
              <a:t>b</a:t>
            </a:r>
            <a:r>
              <a:rPr lang="pl-PL" sz="5949" dirty="0" err="1" smtClean="0">
                <a:solidFill>
                  <a:srgbClr val="FAFAF8"/>
                </a:solidFill>
                <a:latin typeface="Poppins Bold"/>
                <a:cs typeface="+mn-cs"/>
              </a:rPr>
              <a:t>ędą</a:t>
            </a:r>
            <a:r>
              <a:rPr lang="pl-PL" sz="5949" dirty="0" smtClean="0">
                <a:solidFill>
                  <a:srgbClr val="FAFAF8"/>
                </a:solidFill>
                <a:latin typeface="Poppins Bold"/>
                <a:cs typeface="+mn-cs"/>
              </a:rPr>
              <a:t> istniały</a:t>
            </a:r>
            <a:r>
              <a:rPr lang="pl-PL" sz="5949" dirty="0" smtClean="0">
                <a:solidFill>
                  <a:srgbClr val="FAFAF8"/>
                </a:solidFill>
                <a:latin typeface="Poppins Bold"/>
                <a:cs typeface="+mn-cs"/>
              </a:rPr>
              <a:t>. Nikt </a:t>
            </a:r>
            <a:r>
              <a:rPr lang="pl-PL" sz="5949" dirty="0" smtClean="0">
                <a:solidFill>
                  <a:srgbClr val="FAFAF8"/>
                </a:solidFill>
                <a:latin typeface="Poppins Bold"/>
                <a:cs typeface="+mn-cs"/>
              </a:rPr>
              <a:t>nie planuje wygaszania !</a:t>
            </a:r>
          </a:p>
          <a:p>
            <a:pPr algn="ctr" fontAlgn="auto">
              <a:lnSpc>
                <a:spcPts val="832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949" dirty="0" smtClean="0">
                <a:solidFill>
                  <a:srgbClr val="FAFAF8"/>
                </a:solidFill>
                <a:latin typeface="Poppins Bold"/>
                <a:cs typeface="+mn-cs"/>
              </a:rPr>
              <a:t>Dziękujemy za uwagę</a:t>
            </a:r>
            <a:endParaRPr lang="en-US" sz="5949" dirty="0">
              <a:solidFill>
                <a:srgbClr val="FAFAF8"/>
              </a:solidFill>
              <a:latin typeface="Poppins Bold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5843781" y="1028700"/>
            <a:ext cx="5737424" cy="2409095"/>
          </a:xfrm>
          <a:custGeom>
            <a:avLst/>
            <a:gdLst/>
            <a:ahLst/>
            <a:cxnLst/>
            <a:rect l="l" t="t" r="r" b="b"/>
            <a:pathLst>
              <a:path w="5737424" h="2409095">
                <a:moveTo>
                  <a:pt x="0" y="0"/>
                </a:moveTo>
                <a:lnTo>
                  <a:pt x="5737424" y="0"/>
                </a:lnTo>
                <a:lnTo>
                  <a:pt x="5737424" y="2409095"/>
                </a:lnTo>
                <a:lnTo>
                  <a:pt x="0" y="24090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883" r="-37326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1320800" y="-979488"/>
            <a:ext cx="20929600" cy="11928476"/>
            <a:chOff x="0" y="0"/>
            <a:chExt cx="5512611" cy="3141615"/>
          </a:xfrm>
        </p:grpSpPr>
        <p:sp>
          <p:nvSpPr>
            <p:cNvPr id="87044" name="Freeform 3"/>
            <p:cNvSpPr>
              <a:spLocks noChangeArrowheads="1"/>
            </p:cNvSpPr>
            <p:nvPr/>
          </p:nvSpPr>
          <p:spPr bwMode="auto">
            <a:xfrm>
              <a:off x="0" y="0"/>
              <a:ext cx="5512611" cy="3141615"/>
            </a:xfrm>
            <a:custGeom>
              <a:avLst/>
              <a:gdLst>
                <a:gd name="T0" fmla="*/ 0 w 5512611"/>
                <a:gd name="T1" fmla="*/ 0 h 3141615"/>
                <a:gd name="T2" fmla="*/ 5512611 w 5512611"/>
                <a:gd name="T3" fmla="*/ 3141615 h 3141615"/>
              </a:gdLst>
              <a:ahLst/>
              <a:cxnLst/>
              <a:rect l="T0" t="T1" r="T2" b="T3"/>
              <a:pathLst>
                <a:path w="5512611" h="3141615">
                  <a:moveTo>
                    <a:pt x="0" y="0"/>
                  </a:moveTo>
                  <a:lnTo>
                    <a:pt x="5512611" y="0"/>
                  </a:lnTo>
                  <a:lnTo>
                    <a:pt x="5512611" y="3141615"/>
                  </a:lnTo>
                  <a:lnTo>
                    <a:pt x="0" y="3141615"/>
                  </a:lnTo>
                  <a:close/>
                </a:path>
              </a:pathLst>
            </a:custGeom>
            <a:solidFill>
              <a:srgbClr val="D6801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7045" name="TextBox 4"/>
            <p:cNvSpPr txBox="1">
              <a:spLocks noChangeArrowheads="1"/>
            </p:cNvSpPr>
            <p:nvPr/>
          </p:nvSpPr>
          <p:spPr bwMode="auto">
            <a:xfrm>
              <a:off x="0" y="-38100"/>
              <a:ext cx="5512611" cy="3179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sp>
        <p:nvSpPr>
          <p:cNvPr id="87043" name="Freeform 5"/>
          <p:cNvSpPr>
            <a:spLocks noChangeArrowheads="1"/>
          </p:cNvSpPr>
          <p:nvPr/>
        </p:nvSpPr>
        <p:spPr bwMode="auto">
          <a:xfrm>
            <a:off x="3238500" y="749300"/>
            <a:ext cx="11406226" cy="8788400"/>
          </a:xfrm>
          <a:custGeom>
            <a:avLst/>
            <a:gdLst>
              <a:gd name="T0" fmla="*/ 0 w 9759344"/>
              <a:gd name="T1" fmla="*/ 0 h 8788205"/>
              <a:gd name="T2" fmla="*/ 9759344 w 9759344"/>
              <a:gd name="T3" fmla="*/ 8788205 h 8788205"/>
            </a:gdLst>
            <a:ahLst/>
            <a:cxnLst/>
            <a:rect l="T0" t="T1" r="T2" b="T3"/>
            <a:pathLst>
              <a:path w="9759344" h="8788205">
                <a:moveTo>
                  <a:pt x="0" y="0"/>
                </a:moveTo>
                <a:lnTo>
                  <a:pt x="9759344" y="0"/>
                </a:lnTo>
                <a:lnTo>
                  <a:pt x="9759344" y="8788206"/>
                </a:lnTo>
                <a:lnTo>
                  <a:pt x="0" y="878820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1320800" y="-979488"/>
            <a:ext cx="20929600" cy="11928476"/>
            <a:chOff x="0" y="0"/>
            <a:chExt cx="5512611" cy="3141615"/>
          </a:xfrm>
        </p:grpSpPr>
        <p:sp>
          <p:nvSpPr>
            <p:cNvPr id="88068" name="Freeform 3"/>
            <p:cNvSpPr>
              <a:spLocks noChangeArrowheads="1"/>
            </p:cNvSpPr>
            <p:nvPr/>
          </p:nvSpPr>
          <p:spPr bwMode="auto">
            <a:xfrm>
              <a:off x="0" y="0"/>
              <a:ext cx="5512611" cy="3141615"/>
            </a:xfrm>
            <a:custGeom>
              <a:avLst/>
              <a:gdLst>
                <a:gd name="T0" fmla="*/ 0 w 5512611"/>
                <a:gd name="T1" fmla="*/ 0 h 3141615"/>
                <a:gd name="T2" fmla="*/ 5512611 w 5512611"/>
                <a:gd name="T3" fmla="*/ 3141615 h 3141615"/>
              </a:gdLst>
              <a:ahLst/>
              <a:cxnLst/>
              <a:rect l="T0" t="T1" r="T2" b="T3"/>
              <a:pathLst>
                <a:path w="5512611" h="3141615">
                  <a:moveTo>
                    <a:pt x="0" y="0"/>
                  </a:moveTo>
                  <a:lnTo>
                    <a:pt x="5512611" y="0"/>
                  </a:lnTo>
                  <a:lnTo>
                    <a:pt x="5512611" y="3141615"/>
                  </a:lnTo>
                  <a:lnTo>
                    <a:pt x="0" y="3141615"/>
                  </a:lnTo>
                  <a:close/>
                </a:path>
              </a:pathLst>
            </a:custGeom>
            <a:solidFill>
              <a:srgbClr val="D6801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8069" name="TextBox 4"/>
            <p:cNvSpPr txBox="1">
              <a:spLocks noChangeArrowheads="1"/>
            </p:cNvSpPr>
            <p:nvPr/>
          </p:nvSpPr>
          <p:spPr bwMode="auto">
            <a:xfrm>
              <a:off x="0" y="-38100"/>
              <a:ext cx="5512611" cy="3179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pl-PL">
                <a:latin typeface="Calibri" pitchFamily="34" charset="0"/>
              </a:endParaRPr>
            </a:p>
          </p:txBody>
        </p:sp>
      </p:grpSp>
      <p:sp>
        <p:nvSpPr>
          <p:cNvPr id="88067" name="Freeform 5"/>
          <p:cNvSpPr>
            <a:spLocks noChangeArrowheads="1"/>
          </p:cNvSpPr>
          <p:nvPr/>
        </p:nvSpPr>
        <p:spPr bwMode="auto">
          <a:xfrm>
            <a:off x="3125788" y="461963"/>
            <a:ext cx="11590376" cy="9363075"/>
          </a:xfrm>
          <a:custGeom>
            <a:avLst/>
            <a:gdLst>
              <a:gd name="T0" fmla="*/ 0 w 10444894"/>
              <a:gd name="T1" fmla="*/ 0 h 9362192"/>
              <a:gd name="T2" fmla="*/ 10444894 w 10444894"/>
              <a:gd name="T3" fmla="*/ 9362192 h 9362192"/>
            </a:gdLst>
            <a:ahLst/>
            <a:cxnLst/>
            <a:rect l="T0" t="T1" r="T2" b="T3"/>
            <a:pathLst>
              <a:path w="10444894" h="9362192">
                <a:moveTo>
                  <a:pt x="0" y="0"/>
                </a:moveTo>
                <a:lnTo>
                  <a:pt x="10444894" y="0"/>
                </a:lnTo>
                <a:lnTo>
                  <a:pt x="10444894" y="9362192"/>
                </a:lnTo>
                <a:lnTo>
                  <a:pt x="0" y="936219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1999</Words>
  <Application>Microsoft Office PowerPoint</Application>
  <PresentationFormat>Niestandardowy</PresentationFormat>
  <Paragraphs>287</Paragraphs>
  <Slides>75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75</vt:i4>
      </vt:variant>
    </vt:vector>
  </HeadingPairs>
  <TitlesOfParts>
    <vt:vector size="84" baseType="lpstr">
      <vt:lpstr>Arial</vt:lpstr>
      <vt:lpstr>Calibri</vt:lpstr>
      <vt:lpstr>Poppins Bold</vt:lpstr>
      <vt:lpstr>Poppins Semi-Bold</vt:lpstr>
      <vt:lpstr>Poppins Ultra-Bold</vt:lpstr>
      <vt:lpstr>Poppins Medium</vt:lpstr>
      <vt:lpstr>Canva Sans 1 Bold</vt:lpstr>
      <vt:lpstr>Poppins Heavy</vt:lpstr>
      <vt:lpstr>Office Theme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  <vt:lpstr>Slajd 39</vt:lpstr>
      <vt:lpstr>Slajd 40</vt:lpstr>
      <vt:lpstr>Slajd 41</vt:lpstr>
      <vt:lpstr>Slajd 42</vt:lpstr>
      <vt:lpstr>Slajd 43</vt:lpstr>
      <vt:lpstr>Slajd 44</vt:lpstr>
      <vt:lpstr>Slajd 45</vt:lpstr>
      <vt:lpstr>Slajd 46</vt:lpstr>
      <vt:lpstr>Slajd 47</vt:lpstr>
      <vt:lpstr>Slajd 48</vt:lpstr>
      <vt:lpstr>Slajd 49</vt:lpstr>
      <vt:lpstr>Slajd 50</vt:lpstr>
      <vt:lpstr>Slajd 51</vt:lpstr>
      <vt:lpstr>Slajd 52</vt:lpstr>
      <vt:lpstr>Slajd 53</vt:lpstr>
      <vt:lpstr>Slajd 54</vt:lpstr>
      <vt:lpstr>Slajd 55</vt:lpstr>
      <vt:lpstr>Slajd 56</vt:lpstr>
      <vt:lpstr>Slajd 57</vt:lpstr>
      <vt:lpstr>Slajd 58</vt:lpstr>
      <vt:lpstr>Slajd 59</vt:lpstr>
      <vt:lpstr>Slajd 60</vt:lpstr>
      <vt:lpstr>Slajd 61</vt:lpstr>
      <vt:lpstr>Slajd 62</vt:lpstr>
      <vt:lpstr>Slajd 63</vt:lpstr>
      <vt:lpstr>Slajd 64</vt:lpstr>
      <vt:lpstr>Slajd 65</vt:lpstr>
      <vt:lpstr>Slajd 66</vt:lpstr>
      <vt:lpstr>Slajd 67</vt:lpstr>
      <vt:lpstr>Slajd 68</vt:lpstr>
      <vt:lpstr>Slajd 69</vt:lpstr>
      <vt:lpstr>Slajd 70</vt:lpstr>
      <vt:lpstr>Slajd 71</vt:lpstr>
      <vt:lpstr>Slajd 72</vt:lpstr>
      <vt:lpstr>Slajd 73</vt:lpstr>
      <vt:lpstr>Slajd 74</vt:lpstr>
      <vt:lpstr>Slajd 75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Yellow And White Modern Training And Development Presentation</dc:title>
  <dc:creator>ZSS_Wołów</dc:creator>
  <cp:lastModifiedBy>ZSS_Wołów</cp:lastModifiedBy>
  <cp:revision>52</cp:revision>
  <dcterms:created xsi:type="dcterms:W3CDTF">2006-08-16T00:00:00Z</dcterms:created>
  <dcterms:modified xsi:type="dcterms:W3CDTF">2023-11-19T15:05:47Z</dcterms:modified>
</cp:coreProperties>
</file>